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9"/>
  </p:notesMasterIdLst>
  <p:handoutMasterIdLst>
    <p:handoutMasterId r:id="rId20"/>
  </p:handoutMasterIdLst>
  <p:sldIdLst>
    <p:sldId id="295" r:id="rId5"/>
    <p:sldId id="285" r:id="rId6"/>
    <p:sldId id="282" r:id="rId7"/>
    <p:sldId id="304" r:id="rId8"/>
    <p:sldId id="297" r:id="rId9"/>
    <p:sldId id="305" r:id="rId10"/>
    <p:sldId id="306" r:id="rId11"/>
    <p:sldId id="312" r:id="rId12"/>
    <p:sldId id="310" r:id="rId13"/>
    <p:sldId id="307" r:id="rId14"/>
    <p:sldId id="308" r:id="rId15"/>
    <p:sldId id="313" r:id="rId16"/>
    <p:sldId id="264"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8A"/>
    <a:srgbClr val="E7EAF3"/>
    <a:srgbClr val="3E88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2939" autoAdjust="0"/>
  </p:normalViewPr>
  <p:slideViewPr>
    <p:cSldViewPr snapToGrid="0">
      <p:cViewPr>
        <p:scale>
          <a:sx n="110" d="100"/>
          <a:sy n="110" d="100"/>
        </p:scale>
        <p:origin x="600" y="-210"/>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7318686262470935"/>
          <c:y val="0.517406830440042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D3EF-4778-A0ED-5304249A917F}"/>
              </c:ext>
            </c:extLst>
          </c:dPt>
          <c:dLbls>
            <c:dLbl>
              <c:idx val="0"/>
              <c:layout>
                <c:manualLayout>
                  <c:x val="7.530666843670536E-2"/>
                  <c:y val="-9.4906309692116095E-2"/>
                </c:manualLayout>
              </c:layout>
              <c:tx>
                <c:rich>
                  <a:bodyPr/>
                  <a:lstStyle/>
                  <a:p>
                    <a:fld id="{8C10408A-927A-47A9-83C3-678397A392F3}"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3-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bg1">
                      <a:lumMod val="65000"/>
                    </a:schemeClr>
                  </a:solidFill>
                  <a:round/>
                </a:ln>
                <a:effectLst/>
              </c:spPr>
            </c:leaderLines>
            <c:extLst>
              <c:ext xmlns:c15="http://schemas.microsoft.com/office/drawing/2012/chart" uri="{CE6537A1-D6FC-4f65-9D91-7224C49458BB}"/>
            </c:extLst>
          </c:dLbls>
          <c:val>
            <c:numRef>
              <c:f>donut!$F$2:$G$2</c:f>
              <c:numCache>
                <c:formatCode>0.00</c:formatCode>
                <c:ptCount val="2"/>
                <c:pt idx="0" formatCode="0.0">
                  <c:v>9.9</c:v>
                </c:pt>
                <c:pt idx="1">
                  <c:v>100</c:v>
                </c:pt>
              </c:numCache>
            </c:numRef>
          </c:val>
          <c:extLst>
            <c:ext xmlns:c16="http://schemas.microsoft.com/office/drawing/2014/chart" uri="{C3380CC4-5D6E-409C-BE32-E72D297353CC}">
              <c16:uniqueId val="{00000004-D3EF-4778-A0ED-5304249A917F}"/>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D3EF-4778-A0ED-5304249A917F}"/>
              </c:ext>
            </c:extLst>
          </c:dPt>
          <c:dLbls>
            <c:dLbl>
              <c:idx val="0"/>
              <c:layout>
                <c:manualLayout>
                  <c:x val="6.9444444444444337E-2"/>
                  <c:y val="-4.166666666666666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fld id="{86628289-0394-4A3C-A887-B3B2E0A4155E}" type="VALUE">
                      <a:rPr lang="en-US" sz="1000">
                        <a:latin typeface="Avenir Next LT Pro Light" panose="020B0304020202020204" pitchFamily="34" charset="0"/>
                      </a:rPr>
                      <a:pPr>
                        <a:defRPr sz="1000">
                          <a:latin typeface="Avenir Next LT Pro Light" panose="020B0304020202020204" pitchFamily="34" charset="0"/>
                        </a:defRPr>
                      </a:pPr>
                      <a:t>[VALUE]</a:t>
                    </a:fld>
                    <a:r>
                      <a:rPr lang="en-US" sz="1000">
                        <a:latin typeface="Avenir Next LT Pro Light" panose="020B03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8-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D3EF-4778-A0ED-5304249A917F}"/>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493823878645923"/>
          <c:y val="0.476851992323225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tx2">
                <a:lumMod val="10000"/>
                <a:lumOff val="90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F285-45DE-AF05-CA4873001057}"/>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F285-45DE-AF05-CA4873001057}"/>
              </c:ext>
            </c:extLst>
          </c:dPt>
          <c:dLbls>
            <c:dLbl>
              <c:idx val="0"/>
              <c:layout>
                <c:manualLayout>
                  <c:x val="8.1088657379831369E-2"/>
                  <c:y val="-0.1137765104259490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3-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formatCode="0.0">
                  <c:v>9.9</c:v>
                </c:pt>
                <c:pt idx="1">
                  <c:v>100</c:v>
                </c:pt>
              </c:numCache>
            </c:numRef>
          </c:val>
          <c:extLst>
            <c:ext xmlns:c16="http://schemas.microsoft.com/office/drawing/2014/chart" uri="{C3380CC4-5D6E-409C-BE32-E72D297353CC}">
              <c16:uniqueId val="{00000004-F285-45DE-AF05-CA4873001057}"/>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F285-45DE-AF05-CA4873001057}"/>
              </c:ext>
            </c:extLst>
          </c:dPt>
          <c:dLbls>
            <c:dLbl>
              <c:idx val="0"/>
              <c:layout>
                <c:manualLayout>
                  <c:x val="6.8265910277533884E-2"/>
                  <c:y val="-4.3443589996627049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8-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F285-45DE-AF05-CA487300105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Tables!PivotTable19</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Tables'!$D$35</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Tables'!$C$36:$C$38</c:f>
              <c:strCache>
                <c:ptCount val="2"/>
                <c:pt idx="0">
                  <c:v>control</c:v>
                </c:pt>
                <c:pt idx="1">
                  <c:v>recommendation</c:v>
                </c:pt>
              </c:strCache>
            </c:strRef>
          </c:cat>
          <c:val>
            <c:numRef>
              <c:f>'Pivot Tables'!$D$36:$D$38</c:f>
              <c:numCache>
                <c:formatCode>0%</c:formatCode>
                <c:ptCount val="2"/>
                <c:pt idx="0">
                  <c:v>0.42818428184281843</c:v>
                </c:pt>
                <c:pt idx="1">
                  <c:v>0.57181571815718157</c:v>
                </c:pt>
              </c:numCache>
            </c:numRef>
          </c:val>
          <c:extLst>
            <c:ext xmlns:c16="http://schemas.microsoft.com/office/drawing/2014/chart" uri="{C3380CC4-5D6E-409C-BE32-E72D297353CC}">
              <c16:uniqueId val="{00000000-EA70-4832-ABFA-90C080A3AE1F}"/>
            </c:ext>
          </c:extLst>
        </c:ser>
        <c:dLbls>
          <c:showLegendKey val="0"/>
          <c:showVal val="1"/>
          <c:showCatName val="0"/>
          <c:showSerName val="0"/>
          <c:showPercent val="0"/>
          <c:showBubbleSize val="0"/>
        </c:dLbls>
        <c:gapWidth val="50"/>
        <c:overlap val="100"/>
        <c:axId val="243372608"/>
        <c:axId val="243370208"/>
      </c:barChart>
      <c:catAx>
        <c:axId val="24337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0208"/>
        <c:crosses val="autoZero"/>
        <c:auto val="1"/>
        <c:lblAlgn val="ctr"/>
        <c:lblOffset val="100"/>
        <c:noMultiLvlLbl val="0"/>
      </c:catAx>
      <c:valAx>
        <c:axId val="243370208"/>
        <c:scaling>
          <c:orientation val="minMax"/>
        </c:scaling>
        <c:delete val="1"/>
        <c:axPos val="b"/>
        <c:numFmt formatCode="0%" sourceLinked="1"/>
        <c:majorTickMark val="none"/>
        <c:minorTickMark val="none"/>
        <c:tickLblPos val="nextTo"/>
        <c:crossAx val="243372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Tables!PivotTable20</c:name>
    <c:fmtId val="5"/>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2"/>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s>
    <c:plotArea>
      <c:layout/>
      <c:doughnutChart>
        <c:varyColors val="1"/>
        <c:ser>
          <c:idx val="0"/>
          <c:order val="0"/>
          <c:tx>
            <c:strRef>
              <c:f>'Pivot Tables'!$D$41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C6A-4AC0-AE19-CF99E6AED04A}"/>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8C6A-4AC0-AE19-CF99E6AED04A}"/>
              </c:ext>
            </c:extLst>
          </c:dPt>
          <c:dLbls>
            <c:dLbl>
              <c:idx val="0"/>
              <c:layout>
                <c:manualLayout>
                  <c:x val="0.12529070073346033"/>
                  <c:y val="-8.1887584036864455E-2"/>
                </c:manualLayout>
              </c:layout>
              <c:tx>
                <c:rich>
                  <a:bodyPr/>
                  <a:lstStyle/>
                  <a:p>
                    <a:fld id="{19F8DFE1-C1DE-4E37-AA7C-8A0135D8B5B9}" type="VALUE">
                      <a:rPr lang="en-US"/>
                      <a:pPr/>
                      <a:t>[VALUE]</a:t>
                    </a:fld>
                    <a:r>
                      <a:rPr lang="en-US" baseline="0"/>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C6A-4AC0-AE19-CF99E6AED04A}"/>
                </c:ext>
              </c:extLst>
            </c:dLbl>
            <c:dLbl>
              <c:idx val="1"/>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a:latin typeface="Avenir Next LT Pro Light" panose="020B0304020202020204" pitchFamily="34" charset="0"/>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 xmlns:c16="http://schemas.microsoft.com/office/drawing/2014/chart" uri="{C3380CC4-5D6E-409C-BE32-E72D297353CC}">
                  <c16:uniqueId val="{00000003-8C6A-4AC0-AE19-CF99E6AED04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Tables'!$C$42:$C$44</c:f>
              <c:strCache>
                <c:ptCount val="2"/>
                <c:pt idx="0">
                  <c:v>LMI</c:v>
                </c:pt>
                <c:pt idx="1">
                  <c:v>non-LMI</c:v>
                </c:pt>
              </c:strCache>
            </c:strRef>
          </c:cat>
          <c:val>
            <c:numRef>
              <c:f>'Pivot Tables'!$D$42:$D$44</c:f>
              <c:numCache>
                <c:formatCode>0%</c:formatCode>
                <c:ptCount val="2"/>
                <c:pt idx="0">
                  <c:v>0.50677506775067749</c:v>
                </c:pt>
                <c:pt idx="1">
                  <c:v>0.49322493224932251</c:v>
                </c:pt>
              </c:numCache>
            </c:numRef>
          </c:val>
          <c:extLst>
            <c:ext xmlns:c16="http://schemas.microsoft.com/office/drawing/2014/chart" uri="{C3380CC4-5D6E-409C-BE32-E72D297353CC}">
              <c16:uniqueId val="{00000004-8C6A-4AC0-AE19-CF99E6AED04A}"/>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Tables!PivotTable21</c:name>
    <c:fmtId val="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3"/>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3"/>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stacked"/>
        <c:varyColors val="0"/>
        <c:ser>
          <c:idx val="0"/>
          <c:order val="0"/>
          <c:tx>
            <c:strRef>
              <c:f>'Pivot Tables'!$J$35:$J$36</c:f>
              <c:strCache>
                <c:ptCount val="1"/>
                <c:pt idx="0">
                  <c:v>LMI</c:v>
                </c:pt>
              </c:strCache>
            </c:strRef>
          </c:tx>
          <c:spPr>
            <a:solidFill>
              <a:schemeClr val="accent1"/>
            </a:solidFill>
            <a:ln>
              <a:noFill/>
            </a:ln>
            <a:effectLst/>
          </c:spPr>
          <c:invertIfNegative val="0"/>
          <c:dLbls>
            <c:dLbl>
              <c:idx val="0"/>
              <c:tx>
                <c:rich>
                  <a:bodyPr/>
                  <a:lstStyle/>
                  <a:p>
                    <a:fld id="{E22CD689-EEDF-4508-AA4B-547D877A0E37}"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259-4CA4-9212-905B42657FA0}"/>
                </c:ext>
              </c:extLst>
            </c:dLbl>
            <c:dLbl>
              <c:idx val="1"/>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259-4CA4-9212-905B42657FA0}"/>
                </c:ext>
              </c:extLst>
            </c:dLbl>
            <c:dLbl>
              <c:idx val="2"/>
              <c:tx>
                <c:rich>
                  <a:bodyPr/>
                  <a:lstStyle/>
                  <a:p>
                    <a:fld id="{25EDE047-32F1-426F-92B6-5EBDFB64433B}"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259-4CA4-9212-905B42657FA0}"/>
                </c:ext>
              </c:extLst>
            </c:dLbl>
            <c:dLbl>
              <c:idx val="3"/>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259-4CA4-9212-905B42657FA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Tables'!$J$37:$J$43</c:f>
              <c:numCache>
                <c:formatCode>General</c:formatCode>
                <c:ptCount val="4"/>
                <c:pt idx="0">
                  <c:v>92</c:v>
                </c:pt>
                <c:pt idx="1">
                  <c:v>2</c:v>
                </c:pt>
                <c:pt idx="2">
                  <c:v>91</c:v>
                </c:pt>
                <c:pt idx="3">
                  <c:v>2</c:v>
                </c:pt>
              </c:numCache>
            </c:numRef>
          </c:val>
          <c:extLst>
            <c:ext xmlns:c16="http://schemas.microsoft.com/office/drawing/2014/chart" uri="{C3380CC4-5D6E-409C-BE32-E72D297353CC}">
              <c16:uniqueId val="{00000004-B259-4CA4-9212-905B42657FA0}"/>
            </c:ext>
          </c:extLst>
        </c:ser>
        <c:ser>
          <c:idx val="1"/>
          <c:order val="1"/>
          <c:tx>
            <c:strRef>
              <c:f>'Pivot Tables'!$K$35:$K$36</c:f>
              <c:strCache>
                <c:ptCount val="1"/>
                <c:pt idx="0">
                  <c:v>non-LMI</c:v>
                </c:pt>
              </c:strCache>
            </c:strRef>
          </c:tx>
          <c:spPr>
            <a:solidFill>
              <a:srgbClr val="E7EAF3"/>
            </a:solidFill>
            <a:ln>
              <a:noFill/>
            </a:ln>
            <a:effectLst/>
          </c:spPr>
          <c:invertIfNegative val="0"/>
          <c:dLbls>
            <c:dLbl>
              <c:idx val="0"/>
              <c:tx>
                <c:rich>
                  <a:bodyPr/>
                  <a:lstStyle/>
                  <a:p>
                    <a:fld id="{690BB267-09C8-4880-9CF6-8D0F2C983844}"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259-4CA4-9212-905B42657FA0}"/>
                </c:ext>
              </c:extLst>
            </c:dLbl>
            <c:dLbl>
              <c:idx val="2"/>
              <c:tx>
                <c:rich>
                  <a:bodyPr/>
                  <a:lstStyle/>
                  <a:p>
                    <a:fld id="{2DA51F4E-A115-40E7-AEE9-70BC91119E22}"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B259-4CA4-9212-905B42657FA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Tables'!$K$37:$K$43</c:f>
              <c:numCache>
                <c:formatCode>General</c:formatCode>
                <c:ptCount val="4"/>
                <c:pt idx="0">
                  <c:v>64</c:v>
                </c:pt>
                <c:pt idx="2">
                  <c:v>118</c:v>
                </c:pt>
              </c:numCache>
            </c:numRef>
          </c:val>
          <c:extLst>
            <c:ext xmlns:c16="http://schemas.microsoft.com/office/drawing/2014/chart" uri="{C3380CC4-5D6E-409C-BE32-E72D297353CC}">
              <c16:uniqueId val="{00000007-B259-4CA4-9212-905B42657FA0}"/>
            </c:ext>
          </c:extLst>
        </c:ser>
        <c:dLbls>
          <c:showLegendKey val="0"/>
          <c:showVal val="1"/>
          <c:showCatName val="0"/>
          <c:showSerName val="0"/>
          <c:showPercent val="0"/>
          <c:showBubbleSize val="0"/>
        </c:dLbls>
        <c:gapWidth val="50"/>
        <c:overlap val="100"/>
        <c:axId val="243371168"/>
        <c:axId val="243372128"/>
      </c:barChart>
      <c:catAx>
        <c:axId val="243371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2128"/>
        <c:crosses val="autoZero"/>
        <c:auto val="1"/>
        <c:lblAlgn val="ctr"/>
        <c:lblOffset val="100"/>
        <c:noMultiLvlLbl val="0"/>
      </c:catAx>
      <c:valAx>
        <c:axId val="24337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24337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solidFill>
                <a:schemeClr val="tx1"/>
              </a:solidFill>
            </a:rPr>
            <a:t>Automatic enrollment </a:t>
          </a:r>
          <a:br>
            <a:rPr lang="en-US" dirty="0">
              <a:solidFill>
                <a:schemeClr val="tx1"/>
              </a:solidFill>
            </a:rPr>
          </a:br>
          <a:r>
            <a:rPr lang="en-US" dirty="0">
              <a:solidFill>
                <a:schemeClr val="tx1"/>
              </a:solidFill>
            </a:rPr>
            <a:t>into TSP, with </a:t>
          </a:r>
          <a:br>
            <a:rPr lang="en-US" dirty="0">
              <a:solidFill>
                <a:schemeClr val="tx1"/>
              </a:solidFill>
            </a:rPr>
          </a:br>
          <a:r>
            <a:rPr lang="en-US" dirty="0">
              <a:solidFill>
                <a:schemeClr val="tx1"/>
              </a:solidFill>
            </a:rPr>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3C8A43C9-28B8-4FB0-B4F7-EC277A9C07CF}">
      <dgm:prSet phldrT="[Text]"/>
      <dgm:spPr>
        <a:solidFill>
          <a:schemeClr val="accent2">
            <a:lumMod val="75000"/>
          </a:schemeClr>
        </a:solidFill>
        <a:ln>
          <a:solidFill>
            <a:schemeClr val="accent2">
              <a:lumMod val="75000"/>
            </a:schemeClr>
          </a:solidFill>
        </a:ln>
      </dgm:spPr>
      <dgm:t>
        <a:bodyPr/>
        <a:lstStyle/>
        <a:p>
          <a:r>
            <a:rPr lang="en-US" dirty="0">
              <a:latin typeface="+mj-lt"/>
            </a:rPr>
            <a:t>Design</a:t>
          </a:r>
          <a:endParaRPr lang="en-US" dirty="0"/>
        </a:p>
      </dgm:t>
    </dgm:pt>
    <dgm:pt modelId="{0FAC9922-2392-486E-92CF-85FF04C05F0F}" type="parTrans" cxnId="{C4863C8A-D0E3-4077-87FE-78FAA0393B74}">
      <dgm:prSet/>
      <dgm:spPr/>
      <dgm:t>
        <a:bodyPr/>
        <a:lstStyle/>
        <a:p>
          <a:endParaRPr lang="en-US"/>
        </a:p>
      </dgm:t>
    </dgm:pt>
    <dgm:pt modelId="{0BF7474F-EFE2-4760-BE83-EE48823CEE9C}" type="sibTrans" cxnId="{C4863C8A-D0E3-4077-87FE-78FAA0393B74}">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a:solidFill>
            <a:schemeClr val="accent2">
              <a:lumMod val="75000"/>
            </a:schemeClr>
          </a:solidFill>
        </a:ln>
      </dgm:spPr>
      <dgm:t>
        <a:bodyPr/>
        <a:lstStyle/>
        <a:p>
          <a:endParaRPr lang="en-US"/>
        </a:p>
      </dgm:t>
    </dgm:pt>
    <dgm:pt modelId="{723AD76A-7BE3-4411-98E5-41D5056FFEE2}">
      <dgm:prSet phldrT="[Text]"/>
      <dgm:spPr>
        <a:solidFill>
          <a:schemeClr val="accent5">
            <a:lumMod val="75000"/>
          </a:schemeClr>
        </a:solidFill>
        <a:ln>
          <a:solidFill>
            <a:schemeClr val="accent5">
              <a:lumMod val="75000"/>
            </a:schemeClr>
          </a:solidFill>
        </a:ln>
      </dgm:spPr>
      <dgm:t>
        <a:bodyPr/>
        <a:lstStyle/>
        <a:p>
          <a:r>
            <a:rPr lang="en-US" dirty="0"/>
            <a:t>“Open Enrollment” as a baseline</a:t>
          </a:r>
        </a:p>
      </dgm:t>
    </dgm:pt>
    <dgm:pt modelId="{DF6CB6C8-2BC5-4DDF-8528-3D3339F162A1}" type="parTrans" cxnId="{D5E9AC0A-D27D-4A7B-858E-F93B9A9C7DEB}">
      <dgm:prSet/>
      <dgm:spPr/>
      <dgm:t>
        <a:bodyPr/>
        <a:lstStyle/>
        <a:p>
          <a:endParaRPr lang="en-US"/>
        </a:p>
      </dgm:t>
    </dgm:pt>
    <dgm:pt modelId="{A9AB2E17-0323-4FEC-8DAA-E3833E1EE021}" type="sibTrans" cxnId="{D5E9AC0A-D27D-4A7B-858E-F93B9A9C7DEB}">
      <dgm:prSet/>
      <dgm:spPr/>
      <dgm:t>
        <a:bodyPr/>
        <a:lstStyle/>
        <a:p>
          <a:endParaRPr lang="en-US"/>
        </a:p>
      </dgm:t>
    </dgm:pt>
    <dgm:pt modelId="{714458A7-7A8C-41AB-A935-B04CDADDDE26}">
      <dgm:prSet phldrT="[Text]"/>
      <dgm:spPr>
        <a:solidFill>
          <a:schemeClr val="accent3">
            <a:lumMod val="75000"/>
          </a:schemeClr>
        </a:solidFill>
        <a:ln>
          <a:solidFill>
            <a:schemeClr val="accent3">
              <a:lumMod val="75000"/>
            </a:schemeClr>
          </a:solidFill>
        </a:ln>
      </dgm:spPr>
      <dgm:t>
        <a:bodyPr/>
        <a:lstStyle/>
        <a:p>
          <a:r>
            <a:rPr lang="en-US" dirty="0">
              <a:latin typeface="+mj-lt"/>
            </a:rPr>
            <a:t>Ability &amp; Propensity</a:t>
          </a:r>
        </a:p>
      </dgm:t>
    </dgm:pt>
    <dgm:pt modelId="{BBB3F658-D0B5-4110-958C-012B6B68249D}" type="parTrans" cxnId="{51D73BED-357A-4815-AB3A-86B14260318A}">
      <dgm:prSet/>
      <dgm:spPr/>
      <dgm:t>
        <a:bodyPr/>
        <a:lstStyle/>
        <a:p>
          <a:endParaRPr lang="en-US"/>
        </a:p>
      </dgm:t>
    </dgm:pt>
    <dgm:pt modelId="{B45A63EB-F8A6-4DDD-8E33-11DF5E02F664}" type="sibTrans" cxnId="{51D73BED-357A-4815-AB3A-86B14260318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021" t="-710" r="-44979" b="710"/>
          </a:stretch>
        </a:blipFill>
        <a:ln>
          <a:solidFill>
            <a:schemeClr val="accent3">
              <a:lumMod val="75000"/>
            </a:schemeClr>
          </a:solidFill>
        </a:ln>
      </dgm:spPr>
      <dgm:t>
        <a:bodyPr/>
        <a:lstStyle/>
        <a:p>
          <a:endParaRPr lang="en-US"/>
        </a:p>
      </dgm:t>
    </dgm:pt>
    <dgm:pt modelId="{0E2DC9B0-AE9A-42E8-92BA-5B13EDD62B38}">
      <dgm:prSet phldrT="[Text]"/>
      <dgm:spPr>
        <a:solidFill>
          <a:schemeClr val="accent3">
            <a:lumMod val="75000"/>
          </a:schemeClr>
        </a:solidFill>
        <a:ln>
          <a:solidFill>
            <a:schemeClr val="accent3">
              <a:lumMod val="75000"/>
            </a:schemeClr>
          </a:solidFill>
        </a:ln>
      </dgm:spPr>
      <dgm:t>
        <a:bodyPr/>
        <a:lstStyle/>
        <a:p>
          <a:r>
            <a:rPr lang="en-US" dirty="0"/>
            <a:t>Age</a:t>
          </a:r>
        </a:p>
      </dgm:t>
    </dgm:pt>
    <dgm:pt modelId="{550D0195-F36C-4AF3-B59C-0E591446C66D}" type="parTrans" cxnId="{5922835D-3721-49AB-872F-C28A733E1B0B}">
      <dgm:prSet/>
      <dgm:spPr/>
      <dgm:t>
        <a:bodyPr/>
        <a:lstStyle/>
        <a:p>
          <a:endParaRPr lang="en-US"/>
        </a:p>
      </dgm:t>
    </dgm:pt>
    <dgm:pt modelId="{44DBEC0B-8C8A-498D-9014-098F7F771712}" type="sibTrans" cxnId="{5922835D-3721-49AB-872F-C28A733E1B0B}">
      <dgm:prSet/>
      <dgm:spPr/>
      <dgm:t>
        <a:bodyPr/>
        <a:lstStyle/>
        <a:p>
          <a:endParaRPr lang="en-US"/>
        </a:p>
      </dgm:t>
    </dgm:pt>
    <dgm:pt modelId="{F1733664-667A-46F8-91A7-5F9B6511C697}">
      <dgm:prSet phldrT="[Text]"/>
      <dgm:spPr>
        <a:solidFill>
          <a:schemeClr val="accent3">
            <a:lumMod val="75000"/>
          </a:schemeClr>
        </a:solidFill>
        <a:ln>
          <a:solidFill>
            <a:schemeClr val="accent3">
              <a:lumMod val="75000"/>
            </a:schemeClr>
          </a:solidFill>
        </a:ln>
      </dgm:spPr>
      <dgm:t>
        <a:bodyPr/>
        <a:lstStyle/>
        <a:p>
          <a:r>
            <a:rPr lang="en-US" dirty="0"/>
            <a:t>Income</a:t>
          </a:r>
        </a:p>
      </dgm:t>
    </dgm:pt>
    <dgm:pt modelId="{B721ED8D-31C4-49E8-A963-618485635831}" type="parTrans" cxnId="{23732CD0-609C-42D1-8C20-55318F774EE3}">
      <dgm:prSet/>
      <dgm:spPr/>
      <dgm:t>
        <a:bodyPr/>
        <a:lstStyle/>
        <a:p>
          <a:endParaRPr lang="en-US"/>
        </a:p>
      </dgm:t>
    </dgm:pt>
    <dgm:pt modelId="{42E16874-34FB-448E-9263-14917CA74E6B}" type="sibTrans" cxnId="{23732CD0-609C-42D1-8C20-55318F774EE3}">
      <dgm:prSet/>
      <dgm:spPr/>
      <dgm:t>
        <a:bodyPr/>
        <a:lstStyle/>
        <a:p>
          <a:endParaRPr lang="en-US"/>
        </a:p>
      </dgm:t>
    </dgm:pt>
    <dgm:pt modelId="{16D59706-6A8F-4170-AE5B-2C656248F479}">
      <dgm:prSet phldrT="[Text]"/>
      <dgm:spPr>
        <a:solidFill>
          <a:schemeClr val="accent3">
            <a:lumMod val="75000"/>
          </a:schemeClr>
        </a:solidFill>
        <a:ln>
          <a:solidFill>
            <a:schemeClr val="accent3">
              <a:lumMod val="75000"/>
            </a:schemeClr>
          </a:solidFill>
        </a:ln>
      </dgm:spPr>
      <dgm:t>
        <a:bodyPr/>
        <a:lstStyle/>
        <a:p>
          <a:r>
            <a:rPr lang="en-US" dirty="0"/>
            <a:t>Gender</a:t>
          </a:r>
        </a:p>
      </dgm:t>
    </dgm:pt>
    <dgm:pt modelId="{D847D387-D455-451D-8C6E-C81D606483D5}" type="parTrans" cxnId="{6635089F-3298-4034-9509-205B4DA839F4}">
      <dgm:prSet/>
      <dgm:spPr/>
      <dgm:t>
        <a:bodyPr/>
        <a:lstStyle/>
        <a:p>
          <a:endParaRPr lang="en-US"/>
        </a:p>
      </dgm:t>
    </dgm:pt>
    <dgm:pt modelId="{636AE307-DC5C-4929-B68D-C9677A2C75D8}" type="sibTrans" cxnId="{6635089F-3298-4034-9509-205B4DA839F4}">
      <dgm:prSet/>
      <dgm:spPr/>
      <dgm:t>
        <a:bodyPr/>
        <a:lstStyle/>
        <a:p>
          <a:endParaRPr lang="en-US"/>
        </a:p>
      </dgm:t>
    </dgm:pt>
    <dgm:pt modelId="{5A3CD8A4-9CB4-4E43-8F79-2DC9E23EF8BF}">
      <dgm:prSet phldrT="[Text]"/>
      <dgm:spPr>
        <a:solidFill>
          <a:schemeClr val="accent5">
            <a:lumMod val="75000"/>
          </a:schemeClr>
        </a:solidFill>
        <a:ln>
          <a:solidFill>
            <a:schemeClr val="accent5">
              <a:lumMod val="75000"/>
            </a:schemeClr>
          </a:solidFill>
        </a:ln>
      </dgm:spPr>
      <dgm:t>
        <a:bodyPr/>
        <a:lstStyle/>
        <a:p>
          <a:pPr>
            <a:buFont typeface="Courier New" panose="02070309020205020404" pitchFamily="49" charset="0"/>
            <a:buChar char="o"/>
          </a:pPr>
          <a:r>
            <a:rPr lang="en-US">
              <a:latin typeface="+mj-lt"/>
            </a:rPr>
            <a:t>Awareness</a:t>
          </a:r>
          <a:endParaRPr lang="en-US" dirty="0"/>
        </a:p>
      </dgm:t>
    </dgm:pt>
    <dgm:pt modelId="{BA2FD6AC-338C-4A35-A019-BAD05350AD1D}" type="parTrans" cxnId="{BFBC315E-2233-44C7-A9B1-06487D7E3FC8}">
      <dgm:prSet/>
      <dgm:spPr/>
      <dgm:t>
        <a:bodyPr/>
        <a:lstStyle/>
        <a:p>
          <a:endParaRPr lang="en-US"/>
        </a:p>
      </dgm:t>
    </dgm:pt>
    <dgm:pt modelId="{9EFDEFF5-FEAD-4A7C-AA46-1F1734F267C6}" type="sibTrans" cxnId="{BFBC315E-2233-44C7-A9B1-06487D7E3FC8}">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3571" t="-710" r="-6429" b="710"/>
          </a:stretch>
        </a:blipFill>
        <a:ln>
          <a:solidFill>
            <a:schemeClr val="accent5">
              <a:lumMod val="75000"/>
            </a:schemeClr>
          </a:solidFill>
        </a:ln>
      </dgm:spPr>
      <dgm:t>
        <a:bodyPr/>
        <a:lstStyle/>
        <a:p>
          <a:endParaRPr lang="en-US"/>
        </a:p>
      </dgm:t>
    </dgm:pt>
    <dgm:pt modelId="{34485388-3CF7-4722-BB06-795D1EB30212}">
      <dgm:prSet phldrT="[Text]"/>
      <dgm:spPr>
        <a:solidFill>
          <a:schemeClr val="accent2">
            <a:lumMod val="75000"/>
          </a:schemeClr>
        </a:solidFill>
        <a:ln>
          <a:solidFill>
            <a:schemeClr val="accent2">
              <a:lumMod val="75000"/>
            </a:schemeClr>
          </a:solidFill>
        </a:ln>
      </dgm:spPr>
      <dgm:t>
        <a:bodyPr/>
        <a:lstStyle/>
        <a:p>
          <a:r>
            <a:rPr lang="en-US"/>
            <a:t>Aesthetics</a:t>
          </a:r>
          <a:endParaRPr lang="en-US" dirty="0"/>
        </a:p>
      </dgm:t>
    </dgm:pt>
    <dgm:pt modelId="{368B9BF9-5B52-4810-A5FC-9C8C70C37BFC}" type="parTrans" cxnId="{BB32A686-44DD-4749-A0B4-1ADE0B0DC8DA}">
      <dgm:prSet/>
      <dgm:spPr/>
      <dgm:t>
        <a:bodyPr/>
        <a:lstStyle/>
        <a:p>
          <a:endParaRPr lang="en-US"/>
        </a:p>
      </dgm:t>
    </dgm:pt>
    <dgm:pt modelId="{4DB5CD64-ACD7-4402-A796-9D59C9E84D85}" type="sibTrans" cxnId="{BB32A686-44DD-4749-A0B4-1ADE0B0DC8DA}">
      <dgm:prSet/>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5F5C28D5-6715-4507-BEF4-625E9363EFD9}" type="pres">
      <dgm:prSet presAssocID="{3C8A43C9-28B8-4FB0-B4F7-EC277A9C07CF}" presName="text1" presStyleCnt="0"/>
      <dgm:spPr/>
    </dgm:pt>
    <dgm:pt modelId="{123F9603-1672-4211-8054-0C2254A1BC61}" type="pres">
      <dgm:prSet presAssocID="{3C8A43C9-28B8-4FB0-B4F7-EC277A9C07CF}" presName="textRepeatNode" presStyleLbl="alignNode1" presStyleIdx="0" presStyleCnt="3">
        <dgm:presLayoutVars>
          <dgm:chMax val="0"/>
          <dgm:chPref val="0"/>
          <dgm:bulletEnabled val="1"/>
        </dgm:presLayoutVars>
      </dgm:prSet>
      <dgm:spPr/>
    </dgm:pt>
    <dgm:pt modelId="{73AC165A-B4FE-48C4-9715-B18A087D7A3D}" type="pres">
      <dgm:prSet presAssocID="{3C8A43C9-28B8-4FB0-B4F7-EC277A9C07CF}" presName="textaccent1" presStyleCnt="0"/>
      <dgm:spPr/>
    </dgm:pt>
    <dgm:pt modelId="{80C17F5C-EE91-4AA6-A40A-0020975C4C76}" type="pres">
      <dgm:prSet presAssocID="{3C8A43C9-28B8-4FB0-B4F7-EC277A9C07CF}" presName="accentRepeatNode" presStyleLbl="solidAlignAcc1" presStyleIdx="0" presStyleCnt="6"/>
      <dgm:spPr/>
    </dgm:pt>
    <dgm:pt modelId="{DCE28B7D-2A82-47BD-8A3C-271C740D52F5}" type="pres">
      <dgm:prSet presAssocID="{0BF7474F-EFE2-4760-BE83-EE48823CEE9C}" presName="image1" presStyleCnt="0"/>
      <dgm:spPr/>
    </dgm:pt>
    <dgm:pt modelId="{B4D9ECE5-2555-41FD-8A3E-E90246CC43D4}" type="pres">
      <dgm:prSet presAssocID="{0BF7474F-EFE2-4760-BE83-EE48823CEE9C}" presName="imageRepeatNode" presStyleLbl="alignAcc1" presStyleIdx="0" presStyleCnt="3"/>
      <dgm:spPr/>
    </dgm:pt>
    <dgm:pt modelId="{01B30803-C671-4855-A965-E2FD35D6AD37}" type="pres">
      <dgm:prSet presAssocID="{0BF7474F-EFE2-4760-BE83-EE48823CEE9C}" presName="imageaccent1" presStyleCnt="0"/>
      <dgm:spPr/>
    </dgm:pt>
    <dgm:pt modelId="{97245B0E-69F5-4CFF-BD91-05F84BC7E175}" type="pres">
      <dgm:prSet presAssocID="{0BF7474F-EFE2-4760-BE83-EE48823CEE9C}" presName="accentRepeatNode" presStyleLbl="solidAlignAcc1" presStyleIdx="1" presStyleCnt="6"/>
      <dgm:spPr/>
    </dgm:pt>
    <dgm:pt modelId="{4894157D-8DB0-4466-B58A-1C8AECBAF1D6}" type="pres">
      <dgm:prSet presAssocID="{5A3CD8A4-9CB4-4E43-8F79-2DC9E23EF8BF}" presName="text2" presStyleCnt="0"/>
      <dgm:spPr/>
    </dgm:pt>
    <dgm:pt modelId="{967C617E-B524-4923-AC75-6EA57FD6EFFF}" type="pres">
      <dgm:prSet presAssocID="{5A3CD8A4-9CB4-4E43-8F79-2DC9E23EF8BF}" presName="textRepeatNode" presStyleLbl="alignNode1" presStyleIdx="1" presStyleCnt="3">
        <dgm:presLayoutVars>
          <dgm:chMax val="0"/>
          <dgm:chPref val="0"/>
          <dgm:bulletEnabled val="1"/>
        </dgm:presLayoutVars>
      </dgm:prSet>
      <dgm:spPr/>
    </dgm:pt>
    <dgm:pt modelId="{4A52B137-5D35-4657-B9FB-D62905AD013C}" type="pres">
      <dgm:prSet presAssocID="{5A3CD8A4-9CB4-4E43-8F79-2DC9E23EF8BF}" presName="textaccent2" presStyleCnt="0"/>
      <dgm:spPr/>
    </dgm:pt>
    <dgm:pt modelId="{03D12162-55E0-4034-95DA-ABC4B50B9B44}" type="pres">
      <dgm:prSet presAssocID="{5A3CD8A4-9CB4-4E43-8F79-2DC9E23EF8BF}" presName="accentRepeatNode" presStyleLbl="solidAlignAcc1" presStyleIdx="2" presStyleCnt="6"/>
      <dgm:spPr/>
    </dgm:pt>
    <dgm:pt modelId="{6EADF40F-87CE-4D86-AB25-500A975B27A1}" type="pres">
      <dgm:prSet presAssocID="{9EFDEFF5-FEAD-4A7C-AA46-1F1734F267C6}" presName="image2" presStyleCnt="0"/>
      <dgm:spPr/>
    </dgm:pt>
    <dgm:pt modelId="{703981D7-3F67-4CB0-9461-C42809D51D29}" type="pres">
      <dgm:prSet presAssocID="{9EFDEFF5-FEAD-4A7C-AA46-1F1734F267C6}" presName="imageRepeatNode" presStyleLbl="alignAcc1" presStyleIdx="1" presStyleCnt="3"/>
      <dgm:spPr/>
    </dgm:pt>
    <dgm:pt modelId="{BDE0CC4C-A6C3-4733-9E67-BAB11A8AE0F8}" type="pres">
      <dgm:prSet presAssocID="{9EFDEFF5-FEAD-4A7C-AA46-1F1734F267C6}" presName="imageaccent2" presStyleCnt="0"/>
      <dgm:spPr/>
    </dgm:pt>
    <dgm:pt modelId="{38757B80-C10C-4A1F-AF64-9ACB3B94E53A}" type="pres">
      <dgm:prSet presAssocID="{9EFDEFF5-FEAD-4A7C-AA46-1F1734F267C6}" presName="accentRepeatNode" presStyleLbl="solidAlignAcc1" presStyleIdx="3" presStyleCnt="6"/>
      <dgm:spPr/>
    </dgm:pt>
    <dgm:pt modelId="{07E81D29-EB0B-492A-974B-F057603ED79B}" type="pres">
      <dgm:prSet presAssocID="{714458A7-7A8C-41AB-A935-B04CDADDDE26}" presName="text3" presStyleCnt="0"/>
      <dgm:spPr/>
    </dgm:pt>
    <dgm:pt modelId="{A8D72502-78D9-4B6C-B541-593DDE59262F}" type="pres">
      <dgm:prSet presAssocID="{714458A7-7A8C-41AB-A935-B04CDADDDE26}" presName="textRepeatNode" presStyleLbl="alignNode1" presStyleIdx="2" presStyleCnt="3">
        <dgm:presLayoutVars>
          <dgm:chMax val="0"/>
          <dgm:chPref val="0"/>
          <dgm:bulletEnabled val="1"/>
        </dgm:presLayoutVars>
      </dgm:prSet>
      <dgm:spPr/>
    </dgm:pt>
    <dgm:pt modelId="{14414435-91E7-4A16-9816-708E2023E111}" type="pres">
      <dgm:prSet presAssocID="{714458A7-7A8C-41AB-A935-B04CDADDDE26}" presName="textaccent3" presStyleCnt="0"/>
      <dgm:spPr/>
    </dgm:pt>
    <dgm:pt modelId="{B203DC7F-70FE-4DBC-AD66-F34CE79D45C1}" type="pres">
      <dgm:prSet presAssocID="{714458A7-7A8C-41AB-A935-B04CDADDDE26}" presName="accentRepeatNode" presStyleLbl="solidAlignAcc1" presStyleIdx="4" presStyleCnt="6"/>
      <dgm:spPr/>
    </dgm:pt>
    <dgm:pt modelId="{E444B868-1840-42A8-9246-3C5D9F7D623E}" type="pres">
      <dgm:prSet presAssocID="{B45A63EB-F8A6-4DDD-8E33-11DF5E02F664}" presName="image3" presStyleCnt="0"/>
      <dgm:spPr/>
    </dgm:pt>
    <dgm:pt modelId="{7E9FDA4C-B9D4-4829-800E-9716FD1ECE5A}" type="pres">
      <dgm:prSet presAssocID="{B45A63EB-F8A6-4DDD-8E33-11DF5E02F664}" presName="imageRepeatNode" presStyleLbl="alignAcc1" presStyleIdx="2" presStyleCnt="3"/>
      <dgm:spPr/>
    </dgm:pt>
    <dgm:pt modelId="{45BC9D5E-DEF6-4D94-A4CA-01D9CF1D9C7C}" type="pres">
      <dgm:prSet presAssocID="{B45A63EB-F8A6-4DDD-8E33-11DF5E02F664}" presName="imageaccent3" presStyleCnt="0"/>
      <dgm:spPr/>
    </dgm:pt>
    <dgm:pt modelId="{F82197F0-6ED2-452D-8F68-E0FCB9ABB561}" type="pres">
      <dgm:prSet presAssocID="{B45A63EB-F8A6-4DDD-8E33-11DF5E02F664}" presName="accentRepeatNode" presStyleLbl="solidAlignAcc1" presStyleIdx="5" presStyleCnt="6"/>
      <dgm:spPr/>
    </dgm:pt>
  </dgm:ptLst>
  <dgm:cxnLst>
    <dgm:cxn modelId="{7FC1AE00-7BBA-46D4-8345-938EF24533A1}" type="presOf" srcId="{B45A63EB-F8A6-4DDD-8E33-11DF5E02F664}" destId="{7E9FDA4C-B9D4-4829-800E-9716FD1ECE5A}" srcOrd="0" destOrd="0" presId="urn:microsoft.com/office/officeart/2008/layout/HexagonCluster"/>
    <dgm:cxn modelId="{1EB23D07-E35E-4E25-8AB9-FD6003DA7AF0}" type="presOf" srcId="{0BF7474F-EFE2-4760-BE83-EE48823CEE9C}" destId="{B4D9ECE5-2555-41FD-8A3E-E90246CC43D4}" srcOrd="0" destOrd="0" presId="urn:microsoft.com/office/officeart/2008/layout/HexagonCluster"/>
    <dgm:cxn modelId="{C657CF07-5C15-4DDC-984D-766F4DE49851}" type="presOf" srcId="{5A3CD8A4-9CB4-4E43-8F79-2DC9E23EF8BF}" destId="{967C617E-B524-4923-AC75-6EA57FD6EFFF}" srcOrd="0" destOrd="0" presId="urn:microsoft.com/office/officeart/2008/layout/HexagonCluster"/>
    <dgm:cxn modelId="{D5E9AC0A-D27D-4A7B-858E-F93B9A9C7DEB}" srcId="{5A3CD8A4-9CB4-4E43-8F79-2DC9E23EF8BF}" destId="{723AD76A-7BE3-4411-98E5-41D5056FFEE2}" srcOrd="0" destOrd="0" parTransId="{DF6CB6C8-2BC5-4DDF-8528-3D3339F162A1}" sibTransId="{A9AB2E17-0323-4FEC-8DAA-E3833E1EE021}"/>
    <dgm:cxn modelId="{5922835D-3721-49AB-872F-C28A733E1B0B}" srcId="{714458A7-7A8C-41AB-A935-B04CDADDDE26}" destId="{0E2DC9B0-AE9A-42E8-92BA-5B13EDD62B38}" srcOrd="0" destOrd="0" parTransId="{550D0195-F36C-4AF3-B59C-0E591446C66D}" sibTransId="{44DBEC0B-8C8A-498D-9014-098F7F771712}"/>
    <dgm:cxn modelId="{BFBC315E-2233-44C7-A9B1-06487D7E3FC8}" srcId="{9F7BD755-070D-4C00-9054-7763A53C2608}" destId="{5A3CD8A4-9CB4-4E43-8F79-2DC9E23EF8BF}" srcOrd="1" destOrd="0" parTransId="{BA2FD6AC-338C-4A35-A019-BAD05350AD1D}" sibTransId="{9EFDEFF5-FEAD-4A7C-AA46-1F1734F267C6}"/>
    <dgm:cxn modelId="{91508569-7595-4BB3-AAA2-76B8FE516A4A}"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22F2F5A-3947-44ED-AD48-5521C15DDCB9}" type="presOf" srcId="{F1733664-667A-46F8-91A7-5F9B6511C697}" destId="{A8D72502-78D9-4B6C-B541-593DDE59262F}" srcOrd="0" destOrd="2" presId="urn:microsoft.com/office/officeart/2008/layout/HexagonCluster"/>
    <dgm:cxn modelId="{80108A7B-1BEC-471C-919C-1F8F1BD65588}" type="presOf" srcId="{16D59706-6A8F-4170-AE5B-2C656248F479}" destId="{A8D72502-78D9-4B6C-B541-593DDE59262F}" srcOrd="0" destOrd="3" presId="urn:microsoft.com/office/officeart/2008/layout/HexagonCluster"/>
    <dgm:cxn modelId="{BB32A686-44DD-4749-A0B4-1ADE0B0DC8DA}" srcId="{3C8A43C9-28B8-4FB0-B4F7-EC277A9C07CF}" destId="{34485388-3CF7-4722-BB06-795D1EB30212}" srcOrd="0" destOrd="0" parTransId="{368B9BF9-5B52-4810-A5FC-9C8C70C37BFC}" sibTransId="{4DB5CD64-ACD7-4402-A796-9D59C9E84D85}"/>
    <dgm:cxn modelId="{DE6DBD86-604E-44DC-BB1E-2DB519323965}" type="presOf" srcId="{723AD76A-7BE3-4411-98E5-41D5056FFEE2}" destId="{967C617E-B524-4923-AC75-6EA57FD6EFFF}" srcOrd="0" destOrd="1" presId="urn:microsoft.com/office/officeart/2008/layout/HexagonCluster"/>
    <dgm:cxn modelId="{C4863C8A-D0E3-4077-87FE-78FAA0393B74}" srcId="{9F7BD755-070D-4C00-9054-7763A53C2608}" destId="{3C8A43C9-28B8-4FB0-B4F7-EC277A9C07CF}" srcOrd="0" destOrd="0" parTransId="{0FAC9922-2392-486E-92CF-85FF04C05F0F}" sibTransId="{0BF7474F-EFE2-4760-BE83-EE48823CEE9C}"/>
    <dgm:cxn modelId="{33DE1992-0B63-4281-8901-D6F07DB653CB}" type="presOf" srcId="{9EFDEFF5-FEAD-4A7C-AA46-1F1734F267C6}" destId="{703981D7-3F67-4CB0-9461-C42809D51D29}"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A65B1ACA-C3DA-4194-A567-21E4D2EC6276}" type="presOf" srcId="{34485388-3CF7-4722-BB06-795D1EB30212}" destId="{123F9603-1672-4211-8054-0C2254A1BC61}" srcOrd="0" destOrd="1" presId="urn:microsoft.com/office/officeart/2008/layout/HexagonCluster"/>
    <dgm:cxn modelId="{23732CD0-609C-42D1-8C20-55318F774EE3}" srcId="{714458A7-7A8C-41AB-A935-B04CDADDDE26}" destId="{F1733664-667A-46F8-91A7-5F9B6511C697}" srcOrd="1" destOrd="0" parTransId="{B721ED8D-31C4-49E8-A963-618485635831}" sibTransId="{42E16874-34FB-448E-9263-14917CA74E6B}"/>
    <dgm:cxn modelId="{51D73BED-357A-4815-AB3A-86B14260318A}" srcId="{9F7BD755-070D-4C00-9054-7763A53C2608}" destId="{714458A7-7A8C-41AB-A935-B04CDADDDE26}" srcOrd="2" destOrd="0" parTransId="{BBB3F658-D0B5-4110-958C-012B6B68249D}" sibTransId="{B45A63EB-F8A6-4DDD-8E33-11DF5E02F664}"/>
    <dgm:cxn modelId="{FACF34F2-772E-4FF1-B9D8-C7519DA5EAAB}" type="presOf" srcId="{714458A7-7A8C-41AB-A935-B04CDADDDE26}" destId="{A8D72502-78D9-4B6C-B541-593DDE59262F}" srcOrd="0" destOrd="0" presId="urn:microsoft.com/office/officeart/2008/layout/HexagonCluster"/>
    <dgm:cxn modelId="{1DC63EFA-6B96-435E-BD1B-799DEBDCD2A6}" type="presOf" srcId="{3C8A43C9-28B8-4FB0-B4F7-EC277A9C07CF}" destId="{123F9603-1672-4211-8054-0C2254A1BC61}" srcOrd="0" destOrd="0" presId="urn:microsoft.com/office/officeart/2008/layout/HexagonCluster"/>
    <dgm:cxn modelId="{0ACEBF48-C144-42CE-9DC1-1A6852D82F7E}" type="presParOf" srcId="{0720A6A2-F777-44A5-9B9E-BE0C71BF53A9}" destId="{5F5C28D5-6715-4507-BEF4-625E9363EFD9}" srcOrd="0" destOrd="0" presId="urn:microsoft.com/office/officeart/2008/layout/HexagonCluster"/>
    <dgm:cxn modelId="{7B1BE8CF-27C0-4494-8F98-CD20E7476FB8}" type="presParOf" srcId="{5F5C28D5-6715-4507-BEF4-625E9363EFD9}" destId="{123F9603-1672-4211-8054-0C2254A1BC61}" srcOrd="0" destOrd="0" presId="urn:microsoft.com/office/officeart/2008/layout/HexagonCluster"/>
    <dgm:cxn modelId="{FAA7357C-D2FF-4453-80C5-2254E25A9277}" type="presParOf" srcId="{0720A6A2-F777-44A5-9B9E-BE0C71BF53A9}" destId="{73AC165A-B4FE-48C4-9715-B18A087D7A3D}" srcOrd="1" destOrd="0" presId="urn:microsoft.com/office/officeart/2008/layout/HexagonCluster"/>
    <dgm:cxn modelId="{EB8A98CC-1316-413B-BE6C-0550175C3DCA}" type="presParOf" srcId="{73AC165A-B4FE-48C4-9715-B18A087D7A3D}" destId="{80C17F5C-EE91-4AA6-A40A-0020975C4C76}" srcOrd="0" destOrd="0" presId="urn:microsoft.com/office/officeart/2008/layout/HexagonCluster"/>
    <dgm:cxn modelId="{96D66065-D96A-4359-9447-ABD2867B3B3F}" type="presParOf" srcId="{0720A6A2-F777-44A5-9B9E-BE0C71BF53A9}" destId="{DCE28B7D-2A82-47BD-8A3C-271C740D52F5}" srcOrd="2" destOrd="0" presId="urn:microsoft.com/office/officeart/2008/layout/HexagonCluster"/>
    <dgm:cxn modelId="{584F24FA-70DE-4D96-AB05-8C67EA2FBC7A}" type="presParOf" srcId="{DCE28B7D-2A82-47BD-8A3C-271C740D52F5}" destId="{B4D9ECE5-2555-41FD-8A3E-E90246CC43D4}" srcOrd="0" destOrd="0" presId="urn:microsoft.com/office/officeart/2008/layout/HexagonCluster"/>
    <dgm:cxn modelId="{C00706B2-6915-4422-A8CF-A94E0D82E16E}" type="presParOf" srcId="{0720A6A2-F777-44A5-9B9E-BE0C71BF53A9}" destId="{01B30803-C671-4855-A965-E2FD35D6AD37}" srcOrd="3" destOrd="0" presId="urn:microsoft.com/office/officeart/2008/layout/HexagonCluster"/>
    <dgm:cxn modelId="{79CBAF2B-14AC-431A-B179-7ADCC6690D32}" type="presParOf" srcId="{01B30803-C671-4855-A965-E2FD35D6AD37}" destId="{97245B0E-69F5-4CFF-BD91-05F84BC7E175}" srcOrd="0" destOrd="0" presId="urn:microsoft.com/office/officeart/2008/layout/HexagonCluster"/>
    <dgm:cxn modelId="{50043672-0759-4528-BEA9-8E7B990BD2C5}" type="presParOf" srcId="{0720A6A2-F777-44A5-9B9E-BE0C71BF53A9}" destId="{4894157D-8DB0-4466-B58A-1C8AECBAF1D6}" srcOrd="4" destOrd="0" presId="urn:microsoft.com/office/officeart/2008/layout/HexagonCluster"/>
    <dgm:cxn modelId="{BD6D76F3-D57F-41E1-B137-363570DE30EB}" type="presParOf" srcId="{4894157D-8DB0-4466-B58A-1C8AECBAF1D6}" destId="{967C617E-B524-4923-AC75-6EA57FD6EFFF}" srcOrd="0" destOrd="0" presId="urn:microsoft.com/office/officeart/2008/layout/HexagonCluster"/>
    <dgm:cxn modelId="{9EEE3BAF-01C5-4A5B-B2A6-FF1C3A45F2D8}" type="presParOf" srcId="{0720A6A2-F777-44A5-9B9E-BE0C71BF53A9}" destId="{4A52B137-5D35-4657-B9FB-D62905AD013C}" srcOrd="5" destOrd="0" presId="urn:microsoft.com/office/officeart/2008/layout/HexagonCluster"/>
    <dgm:cxn modelId="{F47E3392-1C61-4658-A69F-509264DBB9EF}" type="presParOf" srcId="{4A52B137-5D35-4657-B9FB-D62905AD013C}" destId="{03D12162-55E0-4034-95DA-ABC4B50B9B44}" srcOrd="0" destOrd="0" presId="urn:microsoft.com/office/officeart/2008/layout/HexagonCluster"/>
    <dgm:cxn modelId="{BE600FB4-8C8C-4C65-BEE0-C49D6CE1257C}" type="presParOf" srcId="{0720A6A2-F777-44A5-9B9E-BE0C71BF53A9}" destId="{6EADF40F-87CE-4D86-AB25-500A975B27A1}" srcOrd="6" destOrd="0" presId="urn:microsoft.com/office/officeart/2008/layout/HexagonCluster"/>
    <dgm:cxn modelId="{49C04804-53E6-49D2-A5ED-CC1705820BA8}" type="presParOf" srcId="{6EADF40F-87CE-4D86-AB25-500A975B27A1}" destId="{703981D7-3F67-4CB0-9461-C42809D51D29}" srcOrd="0" destOrd="0" presId="urn:microsoft.com/office/officeart/2008/layout/HexagonCluster"/>
    <dgm:cxn modelId="{7B652658-E5EF-4111-954E-E74DAEADA3F3}" type="presParOf" srcId="{0720A6A2-F777-44A5-9B9E-BE0C71BF53A9}" destId="{BDE0CC4C-A6C3-4733-9E67-BAB11A8AE0F8}" srcOrd="7" destOrd="0" presId="urn:microsoft.com/office/officeart/2008/layout/HexagonCluster"/>
    <dgm:cxn modelId="{69DEAF01-B377-49A5-AACC-904C44B17FD5}" type="presParOf" srcId="{BDE0CC4C-A6C3-4733-9E67-BAB11A8AE0F8}" destId="{38757B80-C10C-4A1F-AF64-9ACB3B94E53A}" srcOrd="0" destOrd="0" presId="urn:microsoft.com/office/officeart/2008/layout/HexagonCluster"/>
    <dgm:cxn modelId="{FB588548-B21D-4F6E-8684-9605B0FE06A0}" type="presParOf" srcId="{0720A6A2-F777-44A5-9B9E-BE0C71BF53A9}" destId="{07E81D29-EB0B-492A-974B-F057603ED79B}" srcOrd="8" destOrd="0" presId="urn:microsoft.com/office/officeart/2008/layout/HexagonCluster"/>
    <dgm:cxn modelId="{8B7F138A-2CAB-4C71-912D-90DC0C129C76}" type="presParOf" srcId="{07E81D29-EB0B-492A-974B-F057603ED79B}" destId="{A8D72502-78D9-4B6C-B541-593DDE59262F}" srcOrd="0" destOrd="0" presId="urn:microsoft.com/office/officeart/2008/layout/HexagonCluster"/>
    <dgm:cxn modelId="{B76841FB-7C2E-4E5C-AEBA-7F20A735DC40}" type="presParOf" srcId="{0720A6A2-F777-44A5-9B9E-BE0C71BF53A9}" destId="{14414435-91E7-4A16-9816-708E2023E111}" srcOrd="9" destOrd="0" presId="urn:microsoft.com/office/officeart/2008/layout/HexagonCluster"/>
    <dgm:cxn modelId="{EF534C34-CB73-4847-9C47-40ECA58D3ECC}" type="presParOf" srcId="{14414435-91E7-4A16-9816-708E2023E111}" destId="{B203DC7F-70FE-4DBC-AD66-F34CE79D45C1}" srcOrd="0" destOrd="0" presId="urn:microsoft.com/office/officeart/2008/layout/HexagonCluster"/>
    <dgm:cxn modelId="{C5177BCE-8641-4FF3-86F3-FE7967957F36}" type="presParOf" srcId="{0720A6A2-F777-44A5-9B9E-BE0C71BF53A9}" destId="{E444B868-1840-42A8-9246-3C5D9F7D623E}" srcOrd="10" destOrd="0" presId="urn:microsoft.com/office/officeart/2008/layout/HexagonCluster"/>
    <dgm:cxn modelId="{DCE98543-B10F-46C8-BBDF-5E0F8C961AED}" type="presParOf" srcId="{E444B868-1840-42A8-9246-3C5D9F7D623E}" destId="{7E9FDA4C-B9D4-4829-800E-9716FD1ECE5A}" srcOrd="0" destOrd="0" presId="urn:microsoft.com/office/officeart/2008/layout/HexagonCluster"/>
    <dgm:cxn modelId="{3BF65FDD-C774-462C-B0A3-0DB42B464E6D}" type="presParOf" srcId="{0720A6A2-F777-44A5-9B9E-BE0C71BF53A9}" destId="{45BC9D5E-DEF6-4D94-A4CA-01D9CF1D9C7C}" srcOrd="11" destOrd="0" presId="urn:microsoft.com/office/officeart/2008/layout/HexagonCluster"/>
    <dgm:cxn modelId="{0E3748F7-730C-47E4-A468-436165FFA36D}" type="presParOf" srcId="{45BC9D5E-DEF6-4D94-A4CA-01D9CF1D9C7C}" destId="{F82197F0-6ED2-452D-8F68-E0FCB9ABB561}"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02E093-A3B9-4ACD-BD79-E146AC3EAD3D}" type="doc">
      <dgm:prSet loTypeId="urn:microsoft.com/office/officeart/2005/8/layout/venn1" loCatId="relationship" qsTypeId="urn:microsoft.com/office/officeart/2005/8/quickstyle/simple1" qsCatId="simple" csTypeId="urn:microsoft.com/office/officeart/2005/8/colors/accent0_1" csCatId="mainScheme" phldr="1"/>
      <dgm:spPr/>
    </dgm:pt>
    <dgm:pt modelId="{9B32EDF3-89A0-4B64-8543-E6E99F24E324}">
      <dgm:prSet phldrT="[Text]"/>
      <dgm:spPr/>
      <dgm:t>
        <a:bodyPr/>
        <a:lstStyle/>
        <a:p>
          <a:r>
            <a:rPr lang="en-US" dirty="0"/>
            <a:t>Demographics</a:t>
          </a:r>
        </a:p>
      </dgm:t>
    </dgm:pt>
    <dgm:pt modelId="{6C3AA2D5-3AED-43DE-9D40-D99F2EA88A8C}" type="parTrans" cxnId="{BE9AD024-1743-4E05-8CDC-188CD02BFBE0}">
      <dgm:prSet/>
      <dgm:spPr/>
      <dgm:t>
        <a:bodyPr/>
        <a:lstStyle/>
        <a:p>
          <a:endParaRPr lang="en-US"/>
        </a:p>
      </dgm:t>
    </dgm:pt>
    <dgm:pt modelId="{C6C8361A-C7C2-4906-9EAD-2F0E0406453A}" type="sibTrans" cxnId="{BE9AD024-1743-4E05-8CDC-188CD02BFBE0}">
      <dgm:prSet/>
      <dgm:spPr/>
      <dgm:t>
        <a:bodyPr/>
        <a:lstStyle/>
        <a:p>
          <a:endParaRPr lang="en-US"/>
        </a:p>
      </dgm:t>
    </dgm:pt>
    <dgm:pt modelId="{F0C3E1D7-E173-4A39-8787-AE389B4FD7CC}">
      <dgm:prSet phldrT="[Text]"/>
      <dgm:spPr/>
      <dgm:t>
        <a:bodyPr/>
        <a:lstStyle/>
        <a:p>
          <a:r>
            <a:rPr lang="en-US" dirty="0"/>
            <a:t>Outcomes</a:t>
          </a:r>
        </a:p>
      </dgm:t>
    </dgm:pt>
    <dgm:pt modelId="{6F9587D1-B084-4D17-A15B-132E4B762DE0}" type="parTrans" cxnId="{985B2081-1381-4E69-A01B-F0F60190CF50}">
      <dgm:prSet/>
      <dgm:spPr/>
      <dgm:t>
        <a:bodyPr/>
        <a:lstStyle/>
        <a:p>
          <a:endParaRPr lang="en-US"/>
        </a:p>
      </dgm:t>
    </dgm:pt>
    <dgm:pt modelId="{91D32A6B-1251-4620-A8D9-426B22060581}" type="sibTrans" cxnId="{985B2081-1381-4E69-A01B-F0F60190CF50}">
      <dgm:prSet/>
      <dgm:spPr/>
      <dgm:t>
        <a:bodyPr/>
        <a:lstStyle/>
        <a:p>
          <a:endParaRPr lang="en-US"/>
        </a:p>
      </dgm:t>
    </dgm:pt>
    <dgm:pt modelId="{B556D300-59A5-4A07-9D87-08E29B84AD67}" type="pres">
      <dgm:prSet presAssocID="{C902E093-A3B9-4ACD-BD79-E146AC3EAD3D}" presName="compositeShape" presStyleCnt="0">
        <dgm:presLayoutVars>
          <dgm:chMax val="7"/>
          <dgm:dir/>
          <dgm:resizeHandles val="exact"/>
        </dgm:presLayoutVars>
      </dgm:prSet>
      <dgm:spPr/>
    </dgm:pt>
    <dgm:pt modelId="{E85481AC-7806-4A32-8A39-C2CFD3AF8132}" type="pres">
      <dgm:prSet presAssocID="{9B32EDF3-89A0-4B64-8543-E6E99F24E324}" presName="circ1" presStyleLbl="vennNode1" presStyleIdx="0" presStyleCnt="2"/>
      <dgm:spPr/>
    </dgm:pt>
    <dgm:pt modelId="{E3AA6A3D-1EC9-47F9-A12C-0A0C5DAD32FF}" type="pres">
      <dgm:prSet presAssocID="{9B32EDF3-89A0-4B64-8543-E6E99F24E324}" presName="circ1Tx" presStyleLbl="revTx" presStyleIdx="0" presStyleCnt="0">
        <dgm:presLayoutVars>
          <dgm:chMax val="0"/>
          <dgm:chPref val="0"/>
          <dgm:bulletEnabled val="1"/>
        </dgm:presLayoutVars>
      </dgm:prSet>
      <dgm:spPr/>
    </dgm:pt>
    <dgm:pt modelId="{C652F1AE-DB49-4649-8EFC-3448982D1B43}" type="pres">
      <dgm:prSet presAssocID="{F0C3E1D7-E173-4A39-8787-AE389B4FD7CC}" presName="circ2" presStyleLbl="vennNode1" presStyleIdx="1" presStyleCnt="2"/>
      <dgm:spPr/>
    </dgm:pt>
    <dgm:pt modelId="{0ED96E70-AA22-4EA1-960B-28DC8AC36E9A}" type="pres">
      <dgm:prSet presAssocID="{F0C3E1D7-E173-4A39-8787-AE389B4FD7CC}" presName="circ2Tx" presStyleLbl="revTx" presStyleIdx="0" presStyleCnt="0">
        <dgm:presLayoutVars>
          <dgm:chMax val="0"/>
          <dgm:chPref val="0"/>
          <dgm:bulletEnabled val="1"/>
        </dgm:presLayoutVars>
      </dgm:prSet>
      <dgm:spPr/>
    </dgm:pt>
  </dgm:ptLst>
  <dgm:cxnLst>
    <dgm:cxn modelId="{0C82A60E-D75C-483E-8C36-2EA85640679D}" type="presOf" srcId="{C902E093-A3B9-4ACD-BD79-E146AC3EAD3D}" destId="{B556D300-59A5-4A07-9D87-08E29B84AD67}" srcOrd="0" destOrd="0" presId="urn:microsoft.com/office/officeart/2005/8/layout/venn1"/>
    <dgm:cxn modelId="{BE9AD024-1743-4E05-8CDC-188CD02BFBE0}" srcId="{C902E093-A3B9-4ACD-BD79-E146AC3EAD3D}" destId="{9B32EDF3-89A0-4B64-8543-E6E99F24E324}" srcOrd="0" destOrd="0" parTransId="{6C3AA2D5-3AED-43DE-9D40-D99F2EA88A8C}" sibTransId="{C6C8361A-C7C2-4906-9EAD-2F0E0406453A}"/>
    <dgm:cxn modelId="{05278E46-3605-4AD1-8E41-DB266FAA1686}" type="presOf" srcId="{9B32EDF3-89A0-4B64-8543-E6E99F24E324}" destId="{E3AA6A3D-1EC9-47F9-A12C-0A0C5DAD32FF}" srcOrd="1" destOrd="0" presId="urn:microsoft.com/office/officeart/2005/8/layout/venn1"/>
    <dgm:cxn modelId="{985B2081-1381-4E69-A01B-F0F60190CF50}" srcId="{C902E093-A3B9-4ACD-BD79-E146AC3EAD3D}" destId="{F0C3E1D7-E173-4A39-8787-AE389B4FD7CC}" srcOrd="1" destOrd="0" parTransId="{6F9587D1-B084-4D17-A15B-132E4B762DE0}" sibTransId="{91D32A6B-1251-4620-A8D9-426B22060581}"/>
    <dgm:cxn modelId="{90822781-7A29-4CA4-A5AC-B87D6026E7D2}" type="presOf" srcId="{9B32EDF3-89A0-4B64-8543-E6E99F24E324}" destId="{E85481AC-7806-4A32-8A39-C2CFD3AF8132}" srcOrd="0" destOrd="0" presId="urn:microsoft.com/office/officeart/2005/8/layout/venn1"/>
    <dgm:cxn modelId="{0697ECAB-D9A8-483E-8200-3A03023BF199}" type="presOf" srcId="{F0C3E1D7-E173-4A39-8787-AE389B4FD7CC}" destId="{C652F1AE-DB49-4649-8EFC-3448982D1B43}" srcOrd="0" destOrd="0" presId="urn:microsoft.com/office/officeart/2005/8/layout/venn1"/>
    <dgm:cxn modelId="{75C0BBBE-2E99-4949-A638-6866158DF5D3}" type="presOf" srcId="{F0C3E1D7-E173-4A39-8787-AE389B4FD7CC}" destId="{0ED96E70-AA22-4EA1-960B-28DC8AC36E9A}" srcOrd="1" destOrd="0" presId="urn:microsoft.com/office/officeart/2005/8/layout/venn1"/>
    <dgm:cxn modelId="{918A1B3B-434C-494D-8A97-FD9CD79BC353}" type="presParOf" srcId="{B556D300-59A5-4A07-9D87-08E29B84AD67}" destId="{E85481AC-7806-4A32-8A39-C2CFD3AF8132}" srcOrd="0" destOrd="0" presId="urn:microsoft.com/office/officeart/2005/8/layout/venn1"/>
    <dgm:cxn modelId="{47D3C349-DEA4-4021-9DA6-09058F7AC6A8}" type="presParOf" srcId="{B556D300-59A5-4A07-9D87-08E29B84AD67}" destId="{E3AA6A3D-1EC9-47F9-A12C-0A0C5DAD32FF}" srcOrd="1" destOrd="0" presId="urn:microsoft.com/office/officeart/2005/8/layout/venn1"/>
    <dgm:cxn modelId="{6FB9E49F-7F80-436F-95DD-5D32884638A2}" type="presParOf" srcId="{B556D300-59A5-4A07-9D87-08E29B84AD67}" destId="{C652F1AE-DB49-4649-8EFC-3448982D1B43}" srcOrd="2" destOrd="0" presId="urn:microsoft.com/office/officeart/2005/8/layout/venn1"/>
    <dgm:cxn modelId="{5AAB7BE7-5B3A-48A4-9A5A-AE34D429B3CD}" type="presParOf" srcId="{B556D300-59A5-4A07-9D87-08E29B84AD67}" destId="{0ED96E70-AA22-4EA1-960B-28DC8AC36E9A}"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solidFill>
                <a:schemeClr val="tx1"/>
              </a:solidFill>
            </a:rPr>
            <a:t>Automatic enrollment </a:t>
          </a:r>
          <a:br>
            <a:rPr lang="en-US" sz="1500" kern="1200" dirty="0">
              <a:solidFill>
                <a:schemeClr val="tx1"/>
              </a:solidFill>
            </a:rPr>
          </a:br>
          <a:r>
            <a:rPr lang="en-US" sz="1500" kern="1200" dirty="0">
              <a:solidFill>
                <a:schemeClr val="tx1"/>
              </a:solidFill>
            </a:rPr>
            <a:t>into TSP, with </a:t>
          </a:r>
          <a:br>
            <a:rPr lang="en-US" sz="1500" kern="1200" dirty="0">
              <a:solidFill>
                <a:schemeClr val="tx1"/>
              </a:solidFill>
            </a:rPr>
          </a:br>
          <a:r>
            <a:rPr lang="en-US" sz="1500" kern="1200" dirty="0">
              <a:solidFill>
                <a:schemeClr val="tx1"/>
              </a:solidFill>
            </a:rPr>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9603-1672-4211-8054-0C2254A1BC61}">
      <dsp:nvSpPr>
        <dsp:cNvPr id="0" name=""/>
        <dsp:cNvSpPr/>
      </dsp:nvSpPr>
      <dsp:spPr>
        <a:xfrm>
          <a:off x="3423496" y="2458685"/>
          <a:ext cx="1736730" cy="1497364"/>
        </a:xfrm>
        <a:prstGeom prst="hexagon">
          <a:avLst>
            <a:gd name="adj" fmla="val 25000"/>
            <a:gd name="vf" fmla="val 115470"/>
          </a:avLst>
        </a:prstGeom>
        <a:solidFill>
          <a:schemeClr val="accent2">
            <a:lumMod val="7500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a:t>Aesthetics</a:t>
          </a:r>
          <a:endParaRPr lang="en-US" sz="1100" kern="1200" dirty="0"/>
        </a:p>
      </dsp:txBody>
      <dsp:txXfrm>
        <a:off x="3693004" y="2691048"/>
        <a:ext cx="1197714" cy="1032638"/>
      </dsp:txXfrm>
    </dsp:sp>
    <dsp:sp modelId="{80C17F5C-EE91-4AA6-A40A-0020975C4C76}">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9ECE5-2555-41FD-8A3E-E90246CC43D4}">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97245B0E-69F5-4CFF-BD91-05F84BC7E175}">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dsp:style>
    </dsp:sp>
    <dsp:sp modelId="{967C617E-B524-4923-AC75-6EA57FD6EFFF}">
      <dsp:nvSpPr>
        <dsp:cNvPr id="0" name=""/>
        <dsp:cNvSpPr/>
      </dsp:nvSpPr>
      <dsp:spPr>
        <a:xfrm>
          <a:off x="4903117" y="1636617"/>
          <a:ext cx="1736730" cy="1497364"/>
        </a:xfrm>
        <a:prstGeom prst="hexagon">
          <a:avLst>
            <a:gd name="adj" fmla="val 25000"/>
            <a:gd name="vf" fmla="val 115470"/>
          </a:avLst>
        </a:prstGeom>
        <a:solidFill>
          <a:schemeClr val="accent5">
            <a:lumMod val="75000"/>
          </a:schemeClr>
        </a:solid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kern="120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03D12162-55E0-4034-95DA-ABC4B50B9B44}">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dsp:style>
    </dsp:sp>
    <dsp:sp modelId="{703981D7-3F67-4CB0-9461-C42809D51D29}">
      <dsp:nvSpPr>
        <dsp:cNvPr id="0" name=""/>
        <dsp:cNvSpPr/>
      </dsp:nvSpPr>
      <dsp:spPr>
        <a:xfrm>
          <a:off x="6382737" y="2458685"/>
          <a:ext cx="1736730" cy="1497364"/>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3571" t="-710" r="-6429" b="710"/>
          </a:stretch>
        </a:blip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38757B80-C10C-4A1F-AF64-9ACB3B94E53A}">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dsp:style>
    </dsp:sp>
    <dsp:sp modelId="{A8D72502-78D9-4B6C-B541-593DDE59262F}">
      <dsp:nvSpPr>
        <dsp:cNvPr id="0" name=""/>
        <dsp:cNvSpPr/>
      </dsp:nvSpPr>
      <dsp:spPr>
        <a:xfrm>
          <a:off x="3423496" y="818111"/>
          <a:ext cx="1736730" cy="1497364"/>
        </a:xfrm>
        <a:prstGeom prst="hexagon">
          <a:avLst>
            <a:gd name="adj" fmla="val 25000"/>
            <a:gd name="vf" fmla="val 115470"/>
          </a:avLst>
        </a:prstGeom>
        <a:solidFill>
          <a:schemeClr val="accent3">
            <a:lumMod val="7500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1050474"/>
        <a:ext cx="1197714" cy="1032638"/>
      </dsp:txXfrm>
    </dsp:sp>
    <dsp:sp modelId="{B203DC7F-70FE-4DBC-AD66-F34CE79D45C1}">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021" t="-710" r="-44979" b="710"/>
          </a:stretch>
        </a:blip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481AC-7806-4A32-8A39-C2CFD3AF8132}">
      <dsp:nvSpPr>
        <dsp:cNvPr id="0" name=""/>
        <dsp:cNvSpPr/>
      </dsp:nvSpPr>
      <dsp:spPr>
        <a:xfrm>
          <a:off x="504459" y="5365"/>
          <a:ext cx="1961903" cy="1961903"/>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Demographics</a:t>
          </a:r>
        </a:p>
      </dsp:txBody>
      <dsp:txXfrm>
        <a:off x="778419" y="236716"/>
        <a:ext cx="1131187" cy="1499202"/>
      </dsp:txXfrm>
    </dsp:sp>
    <dsp:sp modelId="{C652F1AE-DB49-4649-8EFC-3448982D1B43}">
      <dsp:nvSpPr>
        <dsp:cNvPr id="0" name=""/>
        <dsp:cNvSpPr/>
      </dsp:nvSpPr>
      <dsp:spPr>
        <a:xfrm>
          <a:off x="1918444" y="5365"/>
          <a:ext cx="1961903" cy="1961903"/>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Outcomes</a:t>
          </a:r>
        </a:p>
      </dsp:txBody>
      <dsp:txXfrm>
        <a:off x="2475200" y="236716"/>
        <a:ext cx="1131187" cy="149920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7/7/2025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email marketing campaign was effective in bringing federal employees’ attention to their TSP contributions, regardless of the messaging received.</a:t>
            </a:r>
          </a:p>
          <a:p>
            <a:pPr marL="171450" indent="-171450">
              <a:buFont typeface="Arial" panose="020B0604020202020204" pitchFamily="34" charset="0"/>
              <a:buChar char="•"/>
            </a:pPr>
            <a:r>
              <a:rPr lang="en-US" dirty="0"/>
              <a:t>Income may influence workers’ contributions to retirement, but we can’t tell if this difference was just a coincidence, given the outcomes of this experiment. (The results were not substantively or statistically significant.)</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1561893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Knowing that there may be a difference in contributions by employees’ income level, a Safe Harbor plan is a way to ensure more equitable benefits for all—and pass 401(k) discrimination testing—by encouraging employees with lower salaries to participate or allowing them to contribute the maximum allowable amount, regardless of their salary. </a:t>
            </a:r>
          </a:p>
          <a:p>
            <a:pPr marL="171450" indent="-171450">
              <a:buFont typeface="Arial" panose="020B0604020202020204" pitchFamily="34" charset="0"/>
              <a:buChar char="•"/>
            </a:pPr>
            <a:r>
              <a:rPr lang="en-US" dirty="0"/>
              <a:t>Another way to increase individual contributions is to set a higher default rate, as an anchor point for those choosing to participate in the retirement program, or auto enrollment for all to reduce barriers to participation.</a:t>
            </a:r>
          </a:p>
          <a:p>
            <a:pPr marL="171450" indent="-171450">
              <a:buFont typeface="Arial" panose="020B0604020202020204" pitchFamily="34" charset="0"/>
              <a:buChar char="•"/>
            </a:pPr>
            <a:r>
              <a:rPr lang="en-US" dirty="0"/>
              <a:t>Lastly, knowing that emails prompted employees to increase their contributions, sending regular emails could prime workers to revisit their retirement savings at milestone events, like the start of the fiscal year, work anniversaries, annual cost of living adjustments, promotions, etc. Auto escalation at these events could also align contributions to increases in take-home pay.</a:t>
            </a:r>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1931208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AA9E4-62D7-CD3E-263E-B60DCDD68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F0741-96E2-1899-75E4-3D7BB9682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721DE-F5E2-DD76-D06F-BFB3BEFF78BA}"/>
              </a:ext>
            </a:extLst>
          </p:cNvPr>
          <p:cNvSpPr>
            <a:spLocks noGrp="1"/>
          </p:cNvSpPr>
          <p:nvPr>
            <p:ph type="body" idx="1"/>
          </p:nvPr>
        </p:nvSpPr>
        <p:spPr/>
        <p:txBody>
          <a:bodyPr/>
          <a:lstStyle/>
          <a:p>
            <a:pPr marL="171450" indent="-171450">
              <a:buFont typeface="Arial" panose="020B0604020202020204" pitchFamily="34" charset="0"/>
              <a:buChar char="•"/>
            </a:pPr>
            <a:r>
              <a:rPr lang="en-US" dirty="0"/>
              <a:t>Which employees opted in?</a:t>
            </a:r>
          </a:p>
          <a:p>
            <a:pPr marL="171450" indent="-171450">
              <a:buFont typeface="Arial" panose="020B0604020202020204" pitchFamily="34" charset="0"/>
              <a:buChar char="•"/>
            </a:pPr>
            <a:r>
              <a:rPr lang="en-US" dirty="0"/>
              <a:t>How much did contributions increase? </a:t>
            </a:r>
          </a:p>
          <a:p>
            <a:pPr marL="628650" lvl="1" indent="-171450">
              <a:buFont typeface="Arial" panose="020B0604020202020204" pitchFamily="34" charset="0"/>
              <a:buChar char="•"/>
            </a:pPr>
            <a:r>
              <a:rPr lang="en-US" dirty="0"/>
              <a:t>Are there (substantively and statistically) significant differences by condition?</a:t>
            </a:r>
          </a:p>
          <a:p>
            <a:endParaRPr lang="en-US" dirty="0"/>
          </a:p>
        </p:txBody>
      </p:sp>
      <p:sp>
        <p:nvSpPr>
          <p:cNvPr id="4" name="Slide Number Placeholder 3">
            <a:extLst>
              <a:ext uri="{FF2B5EF4-FFF2-40B4-BE49-F238E27FC236}">
                <a16:creationId xmlns:a16="http://schemas.microsoft.com/office/drawing/2014/main" id="{D3210CE0-C244-4121-33C0-DBBB8C0047E2}"/>
              </a:ext>
            </a:extLst>
          </p:cNvPr>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418920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Employers may want to increase employee contributions to retirement plans for 3 reasons: recruitment retention, and business growth.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More employee contributions means a more competitive retirement plan to 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A competitive retirement plan also helps employers retain top talent.</a:t>
            </a:r>
          </a:p>
          <a:p>
            <a:pPr marL="628650" lvl="1" indent="-171450">
              <a:buFont typeface="Arial" panose="020B0604020202020204" pitchFamily="34" charset="0"/>
              <a:buChar char="•"/>
            </a:pPr>
            <a:r>
              <a:rPr lang="en-US" strike="sngStrike" dirty="0"/>
              <a:t>According to </a:t>
            </a:r>
            <a:r>
              <a:rPr lang="en-US" strike="sngStrike" dirty="0" err="1"/>
              <a:t>Pricewaterhouse</a:t>
            </a:r>
            <a:r>
              <a:rPr lang="en-US"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dirty="0"/>
              <a:t>Higher employee contributions also equate to tax savings on employer-matched contributions. And too little employee contributions can make retirement plans fail the IRS discrimination tests, meant to ensure equitable benefits for employees across pay bands.</a:t>
            </a:r>
          </a:p>
          <a:p>
            <a:pPr marL="628650" lvl="1" indent="-171450">
              <a:buFont typeface="Arial" panose="020B0604020202020204" pitchFamily="34" charset="0"/>
              <a:buChar char="•"/>
            </a:pPr>
            <a:r>
              <a:rPr lang="en-US" dirty="0"/>
              <a:t>According to a report by the National Small business Association, lending institutions tend to view SMBs with more robust retirement plans as more stable, thus creditworthy for potential growth.</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show that peer influence can increase employee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This study targeted 1,254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Folks who had made no changes to the default amount since, had no outstanding TSP loans, and had an email on file were eligible for the study and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matched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inferred that federal w</a:t>
            </a:r>
            <a:r>
              <a:rPr lang="en-US" b="0" dirty="0">
                <a:latin typeface="+mn-lt"/>
              </a:rPr>
              <a:t>orkers were learning from peers’ mistakes and started contributing more. But a few limitations made me wonder…</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The author noted that the variations in email design, subject line, and senders (i.e., workers’ trust in the sender) could have impacted the different effects of the personalized versus peer influence email messages. Future studies ought to compare identical products that only vary in messaging to test the concept of interest—that is, the part that draws users’ attention to personalization and/or peer influence—to rule out other explanations for what happened. </a:t>
            </a:r>
          </a:p>
          <a:p>
            <a:pPr marL="628650" lvl="1" indent="-171450">
              <a:buFont typeface="Arial" panose="020B0604020202020204" pitchFamily="34" charset="0"/>
              <a:buChar char="•"/>
            </a:pPr>
            <a:r>
              <a:rPr lang="en-US" dirty="0"/>
              <a:t>Any email at all could have also primed workers to change their contributions. Future studies could compare the peer influence messaging to a </a:t>
            </a:r>
            <a:r>
              <a:rPr lang="en-US" b="1" dirty="0"/>
              <a:t>generic “open enrollment”-style email </a:t>
            </a:r>
            <a:r>
              <a:rPr lang="en-US" dirty="0"/>
              <a:t>as the baseline (as opposed to no email) to test the effect of peer influence (as opposed to the effect of receiving an email).</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author noted that the bar can sway the comparison.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Birds of a feather,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Seasoned staff, feeling empowered by learning from the mistakes of their more naïve colleagues?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was unclear which persona was at play when the age distribution of workers ranged from 19 to 80 years old, even with a median of 36. Future studies could tease out such processes with segmented samples of similar workers or test, overall, how age impacts retirement contributions for more targeted outreach campaigns.</a:t>
            </a:r>
          </a:p>
          <a:p>
            <a:pPr marL="628650" lvl="1" indent="-171450">
              <a:buFont typeface="Arial" panose="020B0604020202020204" pitchFamily="34" charset="0"/>
              <a:buChar char="•"/>
            </a:pPr>
            <a:r>
              <a:rPr lang="en-US" dirty="0"/>
              <a:t>The author used the absence of outstanding TSP loans to measure workers’ “amenability to contribute more”. Other factors—such as income, expenses, proximity to retirement, propensity to save or plan for the future—could also impact workers’ capacity and motivations to divert part of their paychecks to retirement. Future studies could investigate </a:t>
            </a:r>
            <a:r>
              <a:rPr lang="en-US" b="1" dirty="0"/>
              <a:t>class differences </a:t>
            </a:r>
            <a:r>
              <a:rPr lang="en-US" dirty="0"/>
              <a:t>in retirement contributions to identify additional financial wellbeing programs to support increased retirement contributions.</a:t>
            </a:r>
          </a:p>
          <a:p>
            <a:pPr marL="628650" lvl="1" indent="-171450">
              <a:buFont typeface="Arial" panose="020B0604020202020204" pitchFamily="34" charset="0"/>
              <a:buChar char="•"/>
            </a:pPr>
            <a:r>
              <a:rPr lang="en-US" dirty="0"/>
              <a:t>There are also gendered differences in financial literacy and motivations. Men are more likely to seek financial advice on investment and retirement than women who, on average, tend to seek information on saving &amp; estate planning (https://thefinancialbrand.com/news/personalization/can-banks-reverse-a-complicated-history-with-women-180157). It would be interesting to see if peer influence messaging might affect one group more than the other.</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Income</a:t>
            </a:r>
            <a:r>
              <a:rPr lang="en-US" dirty="0"/>
              <a:t>: We collected information on whether or not employees’ household income was below 80% of the Area Median Income (“low-to-moderate income”, or LMI).</a:t>
            </a:r>
          </a:p>
          <a:p>
            <a:pPr marL="171450" indent="-171450">
              <a:buFont typeface="Arial" panose="020B0604020202020204" pitchFamily="34" charset="0"/>
              <a:buChar char="•"/>
            </a:pPr>
            <a:r>
              <a:rPr lang="en-US" b="1" dirty="0"/>
              <a:t>Design</a:t>
            </a:r>
            <a:r>
              <a:rPr lang="en-US" dirty="0"/>
              <a:t> &amp; </a:t>
            </a:r>
            <a:r>
              <a:rPr lang="en-US" b="1" dirty="0"/>
              <a:t>Awareness</a:t>
            </a:r>
            <a:r>
              <a:rPr lang="en-US" dirty="0"/>
              <a:t>: We randomly emailed half (of our random sample of 1300+ employees that opted in?) with a generic informational email (“control”) or an email that leverages peer information, highlighting how much others in the company are losing by not contributing enough for retirement to receive the full match (“recommendation”). </a:t>
            </a:r>
          </a:p>
          <a:p>
            <a:pPr marL="171450" indent="-171450">
              <a:buFont typeface="Arial" panose="020B0604020202020204" pitchFamily="34" charset="0"/>
              <a:buChar char="•"/>
            </a:pPr>
            <a:r>
              <a:rPr lang="en-US" dirty="0"/>
              <a:t>We hypothesized that treated participants (receiving the recommendation email) will be more likely to increase their retirement contributions than control participants.</a:t>
            </a:r>
          </a:p>
          <a:p>
            <a:pPr marL="171450" indent="-171450">
              <a:buFont typeface="Arial" panose="020B0604020202020204" pitchFamily="34" charset="0"/>
              <a:buChar char="•"/>
            </a:pPr>
            <a:r>
              <a:rPr lang="en-US" dirty="0"/>
              <a:t>This Sankey diagram illustrates the distribution of subgroups from our data sets, representing:</a:t>
            </a:r>
          </a:p>
          <a:p>
            <a:pPr marL="628650" lvl="1" indent="-171450">
              <a:buFont typeface="Arial" panose="020B0604020202020204" pitchFamily="34" charset="0"/>
              <a:buChar char="•"/>
            </a:pPr>
            <a:r>
              <a:rPr lang="en-US" dirty="0"/>
              <a:t>Company (demographic) data about the participants’ income levels and experimental conditions </a:t>
            </a:r>
          </a:p>
          <a:p>
            <a:pPr marL="628650" lvl="1" indent="-171450">
              <a:buFont typeface="Arial" panose="020B0604020202020204" pitchFamily="34" charset="0"/>
              <a:buChar char="•"/>
            </a:pPr>
            <a:r>
              <a:rPr lang="en-US" dirty="0"/>
              <a:t>Records of actual contribution changes (outcomes) following the experiment</a:t>
            </a:r>
          </a:p>
          <a:p>
            <a:pPr marL="628650" lvl="1" indent="-171450">
              <a:buFont typeface="Arial" panose="020B0604020202020204" pitchFamily="34" charset="0"/>
              <a:buChar char="•"/>
            </a:pPr>
            <a:r>
              <a:rPr lang="en-US" dirty="0"/>
              <a:t>https://sankeymatic.com/build/?i=PTAEGUEMFsAcBsCmoBKkB2BrRATUBRJAYwBcBLAe3VBzMgHMAnGAKBYC4AZAWQElQAxAEYAnAGYRADgCCHdFQC0PfgPwB2fNIBiYjikREK0aInQ5I5KoLH5JkgKy72AYSolGFeINxERAFhEOADkKGkRoCiZIWAALMiIAZ0EcERSU4OBpUEMzMktqATTUwJd4CgTcQVEJGQ5XdHcyACMAVxJK1Q1tXRZlUABtACZ7IQBdVAMjEzMLSnRevgHBgDYx0Hr3TwX%2BIfGgzOyqWnyWeXQlRaG%2DAAZx%2DUNjU3MTs4udwb81cY2PeDZ9rI5Y5zJbfNyMZptXAse5TJ6zKy7dZlCo4Fg%2DTyg5HlaEwyaPGb5JbXERghoQ1rtNEYrz9IT2ZZkxqU6EhMIRKKxeJJfpiSRrH6QqksBJkABeyAA7qARNdrixQKAYqAbvLoJBGPQyNQvEJBgrQIxQHqDSRjZIDU1QIN5U16IcykaBAAzV1u03MdAJWAa0xmgCapwoOClKvliuVansBu9kCI2vtQjlloojBDRvDoBIMXCyCaBsMjsEdhLFsVFB98ZIAE9jSxnWVpUQWowAG4WFvIa4AOj8%2BsV2pzEJIzo80FACQoLaIiALnlTghES%2BXBorcbytZ7yxY8Eg1anZtT6dAkDaRlmRANACsWglyM79xCtV7QEFr7f79Wnkk34rGIhW0QRgKk5ZVfxPEgSDjOJ0AeBBEHaO9QnQRBfTvHdICaRB4CSQsFwEOVCMzOIQ1fA04noGJ4DISizR7MtQGdNxnTjZAEgwBIFAqCFnQNaiUNjeN0HtHshANf9d3IQDRQlGVo0VdV6HQMgH2ND4MKw%2BB0BgZBolgVDgNAQNFRk5AhAYyVEBomIzVVDTsPbeAWl02B9I1JJjMYlp4HgWB%2D3jUUrE82ByjyEFMIoQCDUs6zbOTXdNJC0UiVPEgKEgailNATMEiIHMTBPM8DWdMhgLNLCmP%2DS1%2D0gTAQu1WyWEc5zGNTdUzQAcgAGm7DqDT8xASoAD1ADq%2BpMlpXTIEaxpYbNcwoV0KjNSAZUtbKCw2xU8DVBDVumfJ2KwRBq3a%2BIjL4sg7zIaAmgyjAZw8oA </a:t>
            </a:r>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303910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N=1,382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630 with demographics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381 with outcomes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 sample of 369 with both</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the 1300+, we had both demographic data and outcome data on 369 workers, which is our analytic sample. These charts show the distribution of the analytic sample, which were evenly split by which email they received and their income level.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almost everyone increased contributions after receiving either email.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122415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chart" Target="../charts/chart4.xml"/><Relationship Id="rId5" Type="http://schemas.openxmlformats.org/officeDocument/2006/relationships/diagramQuickStyle" Target="../diagrams/quickStyle3.xml"/><Relationship Id="rId10" Type="http://schemas.openxmlformats.org/officeDocument/2006/relationships/chart" Target="../charts/chart3.xml"/><Relationship Id="rId4" Type="http://schemas.openxmlformats.org/officeDocument/2006/relationships/diagramLayout" Target="../diagrams/layout3.xml"/><Relationship Id="rId9"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pic>
        <p:nvPicPr>
          <p:cNvPr id="3" name="Picture 2" descr="A black background with white text&#10;&#10;AI-generated content may be incorrect.">
            <a:extLst>
              <a:ext uri="{FF2B5EF4-FFF2-40B4-BE49-F238E27FC236}">
                <a16:creationId xmlns:a16="http://schemas.microsoft.com/office/drawing/2014/main" id="{58E0BF82-A03D-372D-9BF8-8268971D6D36}"/>
              </a:ext>
            </a:extLst>
          </p:cNvPr>
          <p:cNvPicPr>
            <a:picLocks noChangeAspect="1"/>
          </p:cNvPicPr>
          <p:nvPr/>
        </p:nvPicPr>
        <p:blipFill>
          <a:blip r:embed="rId4"/>
          <a:stretch>
            <a:fillRect/>
          </a:stretch>
        </p:blipFill>
        <p:spPr>
          <a:xfrm>
            <a:off x="0" y="0"/>
            <a:ext cx="2971800" cy="941294"/>
          </a:xfrm>
          <a:prstGeom prst="rect">
            <a:avLst/>
          </a:prstGeom>
        </p:spPr>
      </p:pic>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E6CDA-4DDE-BB2E-8CA3-1B6DD521C5BA}"/>
              </a:ext>
            </a:extLst>
          </p:cNvPr>
          <p:cNvSpPr>
            <a:spLocks noGrp="1"/>
          </p:cNvSpPr>
          <p:nvPr>
            <p:ph type="title"/>
          </p:nvPr>
        </p:nvSpPr>
        <p:spPr/>
        <p:txBody>
          <a:bodyPr>
            <a:normAutofit/>
          </a:bodyPr>
          <a:lstStyle/>
          <a:p>
            <a:r>
              <a:rPr lang="en-US" dirty="0">
                <a:solidFill>
                  <a:schemeClr val="tx1"/>
                </a:solidFill>
              </a:rPr>
              <a:t>Emails prompted workers to increase their contributions. </a:t>
            </a:r>
          </a:p>
        </p:txBody>
      </p:sp>
      <p:sp>
        <p:nvSpPr>
          <p:cNvPr id="19" name="TextBox 18">
            <a:extLst>
              <a:ext uri="{FF2B5EF4-FFF2-40B4-BE49-F238E27FC236}">
                <a16:creationId xmlns:a16="http://schemas.microsoft.com/office/drawing/2014/main" id="{D2373C83-049E-B7EE-BB2B-D97AC7CE5040}"/>
              </a:ext>
            </a:extLst>
          </p:cNvPr>
          <p:cNvSpPr txBox="1"/>
          <p:nvPr/>
        </p:nvSpPr>
        <p:spPr>
          <a:xfrm>
            <a:off x="1066800" y="1903228"/>
            <a:ext cx="10058400" cy="1569660"/>
          </a:xfrm>
          <a:prstGeom prst="rect">
            <a:avLst/>
          </a:prstGeom>
          <a:noFill/>
        </p:spPr>
        <p:txBody>
          <a:bodyPr wrap="square" rtlCol="0">
            <a:spAutoFit/>
          </a:bodyPr>
          <a:lstStyle/>
          <a:p>
            <a:r>
              <a:rPr lang="en-US" sz="2400" dirty="0"/>
              <a:t>All (but 4) federal workers increased contributions, regardless of the type of email they received. Those who closed (their accounts?) were all employees with low-to-moderate income. </a:t>
            </a:r>
            <a:br>
              <a:rPr lang="en-US" sz="2400" dirty="0"/>
            </a:br>
            <a:r>
              <a:rPr lang="en-US" sz="2400" dirty="0"/>
              <a:t> </a:t>
            </a:r>
          </a:p>
        </p:txBody>
      </p:sp>
      <p:grpSp>
        <p:nvGrpSpPr>
          <p:cNvPr id="6" name="Group 5">
            <a:extLst>
              <a:ext uri="{FF2B5EF4-FFF2-40B4-BE49-F238E27FC236}">
                <a16:creationId xmlns:a16="http://schemas.microsoft.com/office/drawing/2014/main" id="{BE543E39-7273-5650-CD1A-1F0D8D0DDA9D}"/>
              </a:ext>
            </a:extLst>
          </p:cNvPr>
          <p:cNvGrpSpPr/>
          <p:nvPr/>
        </p:nvGrpSpPr>
        <p:grpSpPr>
          <a:xfrm>
            <a:off x="2718618" y="3322825"/>
            <a:ext cx="6400800" cy="2845671"/>
            <a:chOff x="2718618" y="3549253"/>
            <a:chExt cx="6400800" cy="2845671"/>
          </a:xfrm>
        </p:grpSpPr>
        <p:graphicFrame>
          <p:nvGraphicFramePr>
            <p:cNvPr id="2" name="Chart 1">
              <a:extLst>
                <a:ext uri="{FF2B5EF4-FFF2-40B4-BE49-F238E27FC236}">
                  <a16:creationId xmlns:a16="http://schemas.microsoft.com/office/drawing/2014/main" id="{07154748-E434-D6B3-1177-22E8BE1A2238}"/>
                </a:ext>
              </a:extLst>
            </p:cNvPr>
            <p:cNvGraphicFramePr>
              <a:graphicFrameLocks/>
            </p:cNvGraphicFramePr>
            <p:nvPr>
              <p:extLst>
                <p:ext uri="{D42A27DB-BD31-4B8C-83A1-F6EECF244321}">
                  <p14:modId xmlns:p14="http://schemas.microsoft.com/office/powerpoint/2010/main" val="1844300102"/>
                </p:ext>
              </p:extLst>
            </p:nvPr>
          </p:nvGraphicFramePr>
          <p:xfrm>
            <a:off x="2718618" y="3638756"/>
            <a:ext cx="6400800" cy="2756168"/>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2CA82737-0DF8-5AF2-6F27-03746AA2291D}"/>
                </a:ext>
              </a:extLst>
            </p:cNvPr>
            <p:cNvCxnSpPr>
              <a:cxnSpLocks/>
            </p:cNvCxnSpPr>
            <p:nvPr/>
          </p:nvCxnSpPr>
          <p:spPr>
            <a:xfrm>
              <a:off x="6087291" y="3549253"/>
              <a:ext cx="0" cy="27432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478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B26B-2479-B995-E7DB-274A793093D7}"/>
              </a:ext>
            </a:extLst>
          </p:cNvPr>
          <p:cNvSpPr>
            <a:spLocks noGrp="1"/>
          </p:cNvSpPr>
          <p:nvPr>
            <p:ph type="title"/>
          </p:nvPr>
        </p:nvSpPr>
        <p:spPr/>
        <p:txBody>
          <a:bodyPr>
            <a:normAutofit fontScale="90000"/>
          </a:bodyPr>
          <a:lstStyle/>
          <a:p>
            <a:r>
              <a:rPr lang="en-US" dirty="0"/>
              <a:t>Automation in the retirement program could reduce barriers to entry.</a:t>
            </a:r>
          </a:p>
        </p:txBody>
      </p:sp>
      <p:grpSp>
        <p:nvGrpSpPr>
          <p:cNvPr id="50" name="Group 49">
            <a:extLst>
              <a:ext uri="{FF2B5EF4-FFF2-40B4-BE49-F238E27FC236}">
                <a16:creationId xmlns:a16="http://schemas.microsoft.com/office/drawing/2014/main" id="{6BFB2F8F-5140-D2E0-4988-C7E2E9009A4D}"/>
              </a:ext>
            </a:extLst>
          </p:cNvPr>
          <p:cNvGrpSpPr/>
          <p:nvPr/>
        </p:nvGrpSpPr>
        <p:grpSpPr>
          <a:xfrm>
            <a:off x="1792043" y="2133814"/>
            <a:ext cx="8607913" cy="4092039"/>
            <a:chOff x="1792043" y="2133814"/>
            <a:chExt cx="8607913" cy="4092039"/>
          </a:xfrm>
        </p:grpSpPr>
        <p:grpSp>
          <p:nvGrpSpPr>
            <p:cNvPr id="43" name="Group 42">
              <a:extLst>
                <a:ext uri="{FF2B5EF4-FFF2-40B4-BE49-F238E27FC236}">
                  <a16:creationId xmlns:a16="http://schemas.microsoft.com/office/drawing/2014/main" id="{DFEFB83A-7E48-31F3-A227-931E91982E48}"/>
                </a:ext>
              </a:extLst>
            </p:cNvPr>
            <p:cNvGrpSpPr/>
            <p:nvPr/>
          </p:nvGrpSpPr>
          <p:grpSpPr>
            <a:xfrm>
              <a:off x="7748196" y="2133814"/>
              <a:ext cx="2651760" cy="4092039"/>
              <a:chOff x="7053433" y="1994477"/>
              <a:chExt cx="2651760" cy="4092039"/>
            </a:xfrm>
          </p:grpSpPr>
          <p:sp>
            <p:nvSpPr>
              <p:cNvPr id="19" name="Rectangle: Rounded Corners 18">
                <a:extLst>
                  <a:ext uri="{FF2B5EF4-FFF2-40B4-BE49-F238E27FC236}">
                    <a16:creationId xmlns:a16="http://schemas.microsoft.com/office/drawing/2014/main" id="{DCD8265A-8258-5FCE-A98B-BD6217D433DC}"/>
                  </a:ext>
                </a:extLst>
              </p:cNvPr>
              <p:cNvSpPr/>
              <p:nvPr/>
            </p:nvSpPr>
            <p:spPr>
              <a:xfrm>
                <a:off x="7053433" y="2794676"/>
                <a:ext cx="2651760" cy="3291840"/>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rgbClr val="19398A"/>
                  </a:solidFill>
                  <a:latin typeface="+mj-lt"/>
                </a:endParaRPr>
              </a:p>
              <a:p>
                <a:pPr lvl="0" algn="ctr"/>
                <a:endParaRPr lang="en-US" sz="2700" dirty="0">
                  <a:solidFill>
                    <a:srgbClr val="19398A"/>
                  </a:solidFill>
                  <a:latin typeface="+mj-lt"/>
                </a:endParaRPr>
              </a:p>
              <a:p>
                <a:pPr lvl="0" algn="ctr"/>
                <a:r>
                  <a:rPr lang="en-US" sz="2700" dirty="0">
                    <a:solidFill>
                      <a:schemeClr val="tx1"/>
                    </a:solidFill>
                  </a:rPr>
                  <a:t>Auto escalation or </a:t>
                </a:r>
                <a:r>
                  <a:rPr lang="en-US" sz="2700" dirty="0">
                    <a:solidFill>
                      <a:schemeClr val="tx1"/>
                    </a:solidFill>
                    <a:latin typeface="+mj-lt"/>
                  </a:rPr>
                  <a:t>regular emails</a:t>
                </a:r>
              </a:p>
            </p:txBody>
          </p:sp>
          <p:grpSp>
            <p:nvGrpSpPr>
              <p:cNvPr id="35" name="Group 34">
                <a:extLst>
                  <a:ext uri="{FF2B5EF4-FFF2-40B4-BE49-F238E27FC236}">
                    <a16:creationId xmlns:a16="http://schemas.microsoft.com/office/drawing/2014/main" id="{8770CE5A-924C-4004-C2D7-A487FCC01974}"/>
                  </a:ext>
                </a:extLst>
              </p:cNvPr>
              <p:cNvGrpSpPr/>
              <p:nvPr/>
            </p:nvGrpSpPr>
            <p:grpSpPr>
              <a:xfrm>
                <a:off x="7579213" y="1994477"/>
                <a:ext cx="1600200" cy="1600200"/>
                <a:chOff x="7614176" y="2002349"/>
                <a:chExt cx="1600200" cy="1600200"/>
              </a:xfrm>
            </p:grpSpPr>
            <p:sp>
              <p:nvSpPr>
                <p:cNvPr id="20" name="Oval 19">
                  <a:extLst>
                    <a:ext uri="{FF2B5EF4-FFF2-40B4-BE49-F238E27FC236}">
                      <a16:creationId xmlns:a16="http://schemas.microsoft.com/office/drawing/2014/main" id="{50F89016-CAD1-F0D9-F66E-E84F9CA5A379}"/>
                    </a:ext>
                  </a:extLst>
                </p:cNvPr>
                <p:cNvSpPr>
                  <a:spLocks/>
                </p:cNvSpPr>
                <p:nvPr/>
              </p:nvSpPr>
              <p:spPr>
                <a:xfrm>
                  <a:off x="7614176" y="2002349"/>
                  <a:ext cx="1600200" cy="1600200"/>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2" name="Graphic 21" descr="Business Growth with solid fill">
                  <a:extLst>
                    <a:ext uri="{FF2B5EF4-FFF2-40B4-BE49-F238E27FC236}">
                      <a16:creationId xmlns:a16="http://schemas.microsoft.com/office/drawing/2014/main" id="{AF037E89-8ED8-0189-70E3-D63436E6B760}"/>
                    </a:ext>
                  </a:extLst>
                </p:cNvPr>
                <p:cNvPicPr>
                  <a:picLocks noChangeAspect="1"/>
                </p:cNvPicPr>
                <p:nvPr/>
              </p:nvPicPr>
              <p:blipFill>
                <a:blip r:embed="rId3">
                  <a:extLst>
                    <a:ext uri="{96DAC541-7B7A-43D3-8B79-37D633B846F1}">
                      <asvg:svgBlip xmlns:asvg="http://schemas.microsoft.com/office/drawing/2016/SVG/main" r:embed="rId4"/>
                    </a:ext>
                  </a:extLst>
                </a:blip>
                <a:srcRect t="7276" b="7276"/>
                <a:stretch>
                  <a:fillRect/>
                </a:stretch>
              </p:blipFill>
              <p:spPr>
                <a:xfrm>
                  <a:off x="7872170" y="2294575"/>
                  <a:ext cx="1188720" cy="1015748"/>
                </a:xfrm>
                <a:prstGeom prst="rect">
                  <a:avLst/>
                </a:prstGeom>
              </p:spPr>
            </p:pic>
          </p:grpSp>
        </p:grpSp>
        <p:grpSp>
          <p:nvGrpSpPr>
            <p:cNvPr id="45" name="Group 44">
              <a:extLst>
                <a:ext uri="{FF2B5EF4-FFF2-40B4-BE49-F238E27FC236}">
                  <a16:creationId xmlns:a16="http://schemas.microsoft.com/office/drawing/2014/main" id="{58614151-36AF-CFD2-4597-CF7ACAFF1D00}"/>
                </a:ext>
              </a:extLst>
            </p:cNvPr>
            <p:cNvGrpSpPr/>
            <p:nvPr/>
          </p:nvGrpSpPr>
          <p:grpSpPr>
            <a:xfrm>
              <a:off x="1792043" y="2133814"/>
              <a:ext cx="2651760" cy="4092039"/>
              <a:chOff x="1097280" y="1994477"/>
              <a:chExt cx="2651760" cy="4092039"/>
            </a:xfrm>
          </p:grpSpPr>
          <p:sp>
            <p:nvSpPr>
              <p:cNvPr id="5" name="Rectangle: Rounded Corners 4">
                <a:extLst>
                  <a:ext uri="{FF2B5EF4-FFF2-40B4-BE49-F238E27FC236}">
                    <a16:creationId xmlns:a16="http://schemas.microsoft.com/office/drawing/2014/main" id="{CB8C24B1-F56E-6FAE-D658-5B6C3F113D73}"/>
                  </a:ext>
                </a:extLst>
              </p:cNvPr>
              <p:cNvSpPr/>
              <p:nvPr/>
            </p:nvSpPr>
            <p:spPr>
              <a:xfrm>
                <a:off x="1097280" y="2794676"/>
                <a:ext cx="2651760" cy="3291840"/>
              </a:xfrm>
              <a:prstGeom prst="roundRect">
                <a:avLst/>
              </a:prstGeom>
              <a:noFill/>
              <a:ln>
                <a:solidFill>
                  <a:srgbClr val="19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rgbClr val="19398A"/>
                  </a:solidFill>
                  <a:latin typeface="+mj-lt"/>
                </a:endParaRPr>
              </a:p>
              <a:p>
                <a:pPr lvl="0" algn="ctr"/>
                <a:endParaRPr lang="en-US" sz="2700" dirty="0">
                  <a:solidFill>
                    <a:srgbClr val="19398A"/>
                  </a:solidFill>
                  <a:latin typeface="+mj-lt"/>
                </a:endParaRPr>
              </a:p>
              <a:p>
                <a:pPr lvl="0" algn="ctr"/>
                <a:r>
                  <a:rPr lang="en-US" sz="2700" dirty="0">
                    <a:solidFill>
                      <a:schemeClr val="tx1"/>
                    </a:solidFill>
                    <a:latin typeface="+mj-lt"/>
                  </a:rPr>
                  <a:t>Safe Harbor plan </a:t>
                </a:r>
                <a:r>
                  <a:rPr lang="en-US" sz="2700" dirty="0">
                    <a:solidFill>
                      <a:schemeClr val="tx1"/>
                    </a:solidFill>
                  </a:rPr>
                  <a:t>for equitable benefits</a:t>
                </a:r>
              </a:p>
            </p:txBody>
          </p:sp>
          <p:grpSp>
            <p:nvGrpSpPr>
              <p:cNvPr id="29" name="Group 28">
                <a:extLst>
                  <a:ext uri="{FF2B5EF4-FFF2-40B4-BE49-F238E27FC236}">
                    <a16:creationId xmlns:a16="http://schemas.microsoft.com/office/drawing/2014/main" id="{53FA45E0-9EBD-856C-E363-91D5A06431FC}"/>
                  </a:ext>
                </a:extLst>
              </p:cNvPr>
              <p:cNvGrpSpPr/>
              <p:nvPr/>
            </p:nvGrpSpPr>
            <p:grpSpPr>
              <a:xfrm>
                <a:off x="1623060" y="1994477"/>
                <a:ext cx="1600200" cy="1600200"/>
                <a:chOff x="1658022" y="2056278"/>
                <a:chExt cx="1600200" cy="1600200"/>
              </a:xfrm>
            </p:grpSpPr>
            <p:sp>
              <p:nvSpPr>
                <p:cNvPr id="16" name="Oval 15">
                  <a:extLst>
                    <a:ext uri="{FF2B5EF4-FFF2-40B4-BE49-F238E27FC236}">
                      <a16:creationId xmlns:a16="http://schemas.microsoft.com/office/drawing/2014/main" id="{FE35E085-691D-8C7F-2D05-69B2B2D3821F}"/>
                    </a:ext>
                  </a:extLst>
                </p:cNvPr>
                <p:cNvSpPr>
                  <a:spLocks noChangeAspect="1"/>
                </p:cNvSpPr>
                <p:nvPr/>
              </p:nvSpPr>
              <p:spPr>
                <a:xfrm>
                  <a:off x="1658022" y="2056278"/>
                  <a:ext cx="1600200" cy="1600200"/>
                </a:xfrm>
                <a:prstGeom prst="ellipse">
                  <a:avLst/>
                </a:prstGeom>
                <a:solidFill>
                  <a:srgbClr val="19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8" name="Picture 27" descr="A group of blue people on green steps&#10;&#10;AI-generated content may be incorrect.">
                  <a:extLst>
                    <a:ext uri="{FF2B5EF4-FFF2-40B4-BE49-F238E27FC236}">
                      <a16:creationId xmlns:a16="http://schemas.microsoft.com/office/drawing/2014/main" id="{189C1031-CECB-94B2-08FF-0F6958CAC7B4}"/>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Effect>
                            <a14:colorTemperature colorTemp="11200"/>
                          </a14:imgEffect>
                          <a14:imgEffect>
                            <a14:saturation sat="400000"/>
                          </a14:imgEffect>
                        </a14:imgLayer>
                      </a14:imgProps>
                    </a:ext>
                  </a:extLst>
                </a:blip>
                <a:stretch>
                  <a:fillRect/>
                </a:stretch>
              </p:blipFill>
              <p:spPr>
                <a:xfrm>
                  <a:off x="1863762" y="2444898"/>
                  <a:ext cx="1188720" cy="822960"/>
                </a:xfrm>
                <a:prstGeom prst="rect">
                  <a:avLst/>
                </a:prstGeom>
                <a:ln>
                  <a:noFill/>
                </a:ln>
              </p:spPr>
            </p:pic>
          </p:grpSp>
        </p:grpSp>
        <p:grpSp>
          <p:nvGrpSpPr>
            <p:cNvPr id="49" name="Group 48">
              <a:extLst>
                <a:ext uri="{FF2B5EF4-FFF2-40B4-BE49-F238E27FC236}">
                  <a16:creationId xmlns:a16="http://schemas.microsoft.com/office/drawing/2014/main" id="{B381D62A-AB3F-0F99-4511-1C101A17CC98}"/>
                </a:ext>
              </a:extLst>
            </p:cNvPr>
            <p:cNvGrpSpPr/>
            <p:nvPr/>
          </p:nvGrpSpPr>
          <p:grpSpPr>
            <a:xfrm>
              <a:off x="4770119" y="2133814"/>
              <a:ext cx="2651760" cy="4092039"/>
              <a:chOff x="4770119" y="2133814"/>
              <a:chExt cx="2651760" cy="4092039"/>
            </a:xfrm>
          </p:grpSpPr>
          <p:sp>
            <p:nvSpPr>
              <p:cNvPr id="17" name="Rectangle: Rounded Corners 16">
                <a:extLst>
                  <a:ext uri="{FF2B5EF4-FFF2-40B4-BE49-F238E27FC236}">
                    <a16:creationId xmlns:a16="http://schemas.microsoft.com/office/drawing/2014/main" id="{4CA47060-79A0-C007-5516-29E9BCCD3DFD}"/>
                  </a:ext>
                </a:extLst>
              </p:cNvPr>
              <p:cNvSpPr/>
              <p:nvPr/>
            </p:nvSpPr>
            <p:spPr>
              <a:xfrm>
                <a:off x="4770119" y="2934013"/>
                <a:ext cx="2651760" cy="329184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rgbClr val="19398A"/>
                  </a:solidFill>
                  <a:latin typeface="+mj-lt"/>
                </a:endParaRPr>
              </a:p>
              <a:p>
                <a:pPr lvl="0" algn="ctr"/>
                <a:endParaRPr lang="en-US" sz="2700" dirty="0">
                  <a:solidFill>
                    <a:srgbClr val="19398A"/>
                  </a:solidFill>
                  <a:latin typeface="+mj-lt"/>
                </a:endParaRPr>
              </a:p>
              <a:p>
                <a:pPr lvl="0" algn="ctr"/>
                <a:r>
                  <a:rPr lang="en-US" sz="2700" dirty="0">
                    <a:solidFill>
                      <a:schemeClr val="tx1"/>
                    </a:solidFill>
                  </a:rPr>
                  <a:t>Auto enrollment or </a:t>
                </a:r>
                <a:r>
                  <a:rPr lang="en-US" sz="2700" dirty="0">
                    <a:solidFill>
                      <a:schemeClr val="tx1"/>
                    </a:solidFill>
                    <a:latin typeface="+mj-lt"/>
                  </a:rPr>
                  <a:t>higher anchor points</a:t>
                </a:r>
                <a:endParaRPr lang="en-US" sz="2700" dirty="0">
                  <a:solidFill>
                    <a:schemeClr val="tx1"/>
                  </a:solidFill>
                </a:endParaRPr>
              </a:p>
            </p:txBody>
          </p:sp>
          <p:grpSp>
            <p:nvGrpSpPr>
              <p:cNvPr id="48" name="Group 47">
                <a:extLst>
                  <a:ext uri="{FF2B5EF4-FFF2-40B4-BE49-F238E27FC236}">
                    <a16:creationId xmlns:a16="http://schemas.microsoft.com/office/drawing/2014/main" id="{9049000C-617F-D1D6-7D18-F902E18EAC86}"/>
                  </a:ext>
                </a:extLst>
              </p:cNvPr>
              <p:cNvGrpSpPr/>
              <p:nvPr/>
            </p:nvGrpSpPr>
            <p:grpSpPr>
              <a:xfrm>
                <a:off x="5295899" y="2133814"/>
                <a:ext cx="1600200" cy="1600200"/>
                <a:chOff x="5295899" y="2133814"/>
                <a:chExt cx="1600200" cy="1600200"/>
              </a:xfrm>
            </p:grpSpPr>
            <p:sp>
              <p:nvSpPr>
                <p:cNvPr id="18" name="Oval 17">
                  <a:extLst>
                    <a:ext uri="{FF2B5EF4-FFF2-40B4-BE49-F238E27FC236}">
                      <a16:creationId xmlns:a16="http://schemas.microsoft.com/office/drawing/2014/main" id="{3B9D7EF4-48A0-15A8-B401-41404CAA252C}"/>
                    </a:ext>
                  </a:extLst>
                </p:cNvPr>
                <p:cNvSpPr>
                  <a:spLocks/>
                </p:cNvSpPr>
                <p:nvPr/>
              </p:nvSpPr>
              <p:spPr>
                <a:xfrm>
                  <a:off x="5295899" y="2133814"/>
                  <a:ext cx="1600200" cy="1600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34" name="Group 33">
                  <a:extLst>
                    <a:ext uri="{FF2B5EF4-FFF2-40B4-BE49-F238E27FC236}">
                      <a16:creationId xmlns:a16="http://schemas.microsoft.com/office/drawing/2014/main" id="{54B250FE-C988-050D-36CA-3EC81C91FA75}"/>
                    </a:ext>
                  </a:extLst>
                </p:cNvPr>
                <p:cNvGrpSpPr>
                  <a:grpSpLocks noChangeAspect="1"/>
                </p:cNvGrpSpPr>
                <p:nvPr/>
              </p:nvGrpSpPr>
              <p:grpSpPr>
                <a:xfrm>
                  <a:off x="5501639" y="2426041"/>
                  <a:ext cx="1188720" cy="1015747"/>
                  <a:chOff x="5004308" y="2383522"/>
                  <a:chExt cx="914400" cy="781344"/>
                </a:xfrm>
              </p:grpSpPr>
              <p:pic>
                <p:nvPicPr>
                  <p:cNvPr id="31" name="Picture 30" descr="A blue circle with a check mark&#10;&#10;AI-generated content may be incorrect.">
                    <a:extLst>
                      <a:ext uri="{FF2B5EF4-FFF2-40B4-BE49-F238E27FC236}">
                        <a16:creationId xmlns:a16="http://schemas.microsoft.com/office/drawing/2014/main" id="{CC4223CA-4303-3920-7216-6AA1111D2F3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363667" y="2383522"/>
                    <a:ext cx="271764" cy="274320"/>
                  </a:xfrm>
                  <a:prstGeom prst="rect">
                    <a:avLst/>
                  </a:prstGeom>
                </p:spPr>
              </p:pic>
              <p:pic>
                <p:nvPicPr>
                  <p:cNvPr id="33" name="Graphic 32" descr="Users with solid fill">
                    <a:extLst>
                      <a:ext uri="{FF2B5EF4-FFF2-40B4-BE49-F238E27FC236}">
                        <a16:creationId xmlns:a16="http://schemas.microsoft.com/office/drawing/2014/main" id="{4DD893A2-67CC-A08E-E7BA-3F6BAFE37384}"/>
                      </a:ext>
                    </a:extLst>
                  </p:cNvPr>
                  <p:cNvPicPr>
                    <a:picLocks noChangeAspect="1"/>
                  </p:cNvPicPr>
                  <p:nvPr/>
                </p:nvPicPr>
                <p:blipFill>
                  <a:blip r:embed="rId9">
                    <a:extLst>
                      <a:ext uri="{96DAC541-7B7A-43D3-8B79-37D633B846F1}">
                        <asvg:svgBlip xmlns:asvg="http://schemas.microsoft.com/office/drawing/2016/SVG/main" r:embed="rId10"/>
                      </a:ext>
                    </a:extLst>
                  </a:blip>
                  <a:srcRect b="15385"/>
                  <a:stretch>
                    <a:fillRect/>
                  </a:stretch>
                </p:blipFill>
                <p:spPr>
                  <a:xfrm>
                    <a:off x="5004308" y="2391143"/>
                    <a:ext cx="914400" cy="773723"/>
                  </a:xfrm>
                  <a:prstGeom prst="rect">
                    <a:avLst/>
                  </a:prstGeom>
                </p:spPr>
              </p:pic>
            </p:grpSp>
          </p:grpSp>
        </p:grpSp>
      </p:grpSp>
    </p:spTree>
    <p:extLst>
      <p:ext uri="{BB962C8B-B14F-4D97-AF65-F5344CB8AC3E}">
        <p14:creationId xmlns:p14="http://schemas.microsoft.com/office/powerpoint/2010/main" val="33643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E9E74-DCC1-D1A2-C58D-2207F1366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F5514-2B58-77AC-AEC5-2C9E63B0812A}"/>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What else might we learn?</a:t>
            </a:r>
          </a:p>
        </p:txBody>
      </p:sp>
      <p:sp>
        <p:nvSpPr>
          <p:cNvPr id="3" name="Subtitle 2">
            <a:extLst>
              <a:ext uri="{FF2B5EF4-FFF2-40B4-BE49-F238E27FC236}">
                <a16:creationId xmlns:a16="http://schemas.microsoft.com/office/drawing/2014/main" id="{0CA79DF6-57DE-0D59-C4DD-64EB6146FC90}"/>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Employee Segments | Rates of Increase |</a:t>
            </a:r>
          </a:p>
        </p:txBody>
      </p:sp>
      <p:pic>
        <p:nvPicPr>
          <p:cNvPr id="7" name="Picture Placeholder 7">
            <a:extLst>
              <a:ext uri="{FF2B5EF4-FFF2-40B4-BE49-F238E27FC236}">
                <a16:creationId xmlns:a16="http://schemas.microsoft.com/office/drawing/2014/main" id="{BB551BF1-5A59-76A4-B7FA-D55511C4DA16}"/>
              </a:ext>
            </a:extLst>
          </p:cNvPr>
          <p:cNvPicPr>
            <a:picLocks noGrp="1" noChangeAspect="1"/>
          </p:cNvPicPr>
          <p:nvPr>
            <p:ph type="pic" sz="quarter" idx="13"/>
          </p:nvPr>
        </p:nvPicPr>
        <p:blipFill>
          <a:blip r:embed="rId3"/>
          <a:srcRect l="619" t="-1135" r="28935" b="1135"/>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7DC7E08C-FF45-26D0-D5B4-74BD67F6FCF5}"/>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a:extLst>
              <a:ext uri="{FF2B5EF4-FFF2-40B4-BE49-F238E27FC236}">
                <a16:creationId xmlns:a16="http://schemas.microsoft.com/office/drawing/2014/main" id="{FFA0910B-13D0-8D76-D9F5-57499FDEEA89}"/>
              </a:ext>
            </a:extLst>
          </p:cNvPr>
          <p:cNvPicPr>
            <a:picLocks noGrp="1" noChangeAspect="1"/>
          </p:cNvPicPr>
          <p:nvPr>
            <p:ph type="pic" sz="quarter" idx="15"/>
          </p:nvPr>
        </p:nvPicPr>
        <p:blipFill rotWithShape="1">
          <a:blip r:embed="rId5"/>
          <a:srcRect l="20796" r="8666"/>
          <a:stretch>
            <a:fillRect/>
          </a:stretch>
        </p:blipFill>
        <p:spPr>
          <a:xfrm>
            <a:off x="4331716" y="640080"/>
            <a:ext cx="3544888" cy="3355723"/>
          </a:xfrm>
        </p:spPr>
      </p:pic>
    </p:spTree>
    <p:extLst>
      <p:ext uri="{BB962C8B-B14F-4D97-AF65-F5344CB8AC3E}">
        <p14:creationId xmlns:p14="http://schemas.microsoft.com/office/powerpoint/2010/main" val="255314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766A7E-4987-A255-9D7F-C7D03B2CE69A}"/>
              </a:ext>
            </a:extLst>
          </p:cNvPr>
          <p:cNvSpPr>
            <a:spLocks noGrp="1"/>
          </p:cNvSpPr>
          <p:nvPr>
            <p:ph type="title"/>
          </p:nvPr>
        </p:nvSpPr>
        <p:spPr/>
        <p:txBody>
          <a:bodyPr/>
          <a:lstStyle/>
          <a:p>
            <a:r>
              <a:rPr lang="en-US" dirty="0"/>
              <a:t>Appendix</a:t>
            </a:r>
          </a:p>
        </p:txBody>
      </p:sp>
      <p:graphicFrame>
        <p:nvGraphicFramePr>
          <p:cNvPr id="2" name="Content Placeholder 1">
            <a:extLst>
              <a:ext uri="{FF2B5EF4-FFF2-40B4-BE49-F238E27FC236}">
                <a16:creationId xmlns:a16="http://schemas.microsoft.com/office/drawing/2014/main" id="{4CEDDC63-05FC-93DE-44E8-CFC6CE565382}"/>
              </a:ext>
            </a:extLst>
          </p:cNvPr>
          <p:cNvGraphicFramePr>
            <a:graphicFrameLocks noGrp="1"/>
          </p:cNvGraphicFramePr>
          <p:nvPr>
            <p:ph idx="1"/>
            <p:extLst>
              <p:ext uri="{D42A27DB-BD31-4B8C-83A1-F6EECF244321}">
                <p14:modId xmlns:p14="http://schemas.microsoft.com/office/powerpoint/2010/main" val="2390509610"/>
              </p:ext>
            </p:extLst>
          </p:nvPr>
        </p:nvGraphicFramePr>
        <p:xfrm>
          <a:off x="6583680" y="2943474"/>
          <a:ext cx="4572000" cy="2020570"/>
        </p:xfrm>
        <a:graphic>
          <a:graphicData uri="http://schemas.openxmlformats.org/drawingml/2006/table">
            <a:tbl>
              <a:tblPr firstRow="1" firstCol="1" bandRow="1"/>
              <a:tblGrid>
                <a:gridCol w="1143000">
                  <a:extLst>
                    <a:ext uri="{9D8B030D-6E8A-4147-A177-3AD203B41FA5}">
                      <a16:colId xmlns:a16="http://schemas.microsoft.com/office/drawing/2014/main" val="3773889168"/>
                    </a:ext>
                  </a:extLst>
                </a:gridCol>
                <a:gridCol w="1143000">
                  <a:extLst>
                    <a:ext uri="{9D8B030D-6E8A-4147-A177-3AD203B41FA5}">
                      <a16:colId xmlns:a16="http://schemas.microsoft.com/office/drawing/2014/main" val="2731246578"/>
                    </a:ext>
                  </a:extLst>
                </a:gridCol>
                <a:gridCol w="1143000">
                  <a:extLst>
                    <a:ext uri="{9D8B030D-6E8A-4147-A177-3AD203B41FA5}">
                      <a16:colId xmlns:a16="http://schemas.microsoft.com/office/drawing/2014/main" val="769058088"/>
                    </a:ext>
                  </a:extLst>
                </a:gridCol>
                <a:gridCol w="1143000">
                  <a:extLst>
                    <a:ext uri="{9D8B030D-6E8A-4147-A177-3AD203B41FA5}">
                      <a16:colId xmlns:a16="http://schemas.microsoft.com/office/drawing/2014/main" val="1324886272"/>
                    </a:ext>
                  </a:extLst>
                </a:gridCol>
              </a:tblGrid>
              <a:tr h="175260">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2. Contingency table of contributions by income level</a:t>
                      </a: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3845072"/>
                  </a:ext>
                </a:extLst>
              </a:tr>
              <a:tr h="0">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Income Level</a:t>
                      </a: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8711521"/>
                  </a:ext>
                </a:extLst>
              </a:tr>
              <a:tr h="0">
                <a:tc vMerge="1">
                  <a:txBody>
                    <a:bodyPr/>
                    <a:lstStyle/>
                    <a:p>
                      <a:endParaRPr lang="en-US"/>
                    </a:p>
                  </a:txBody>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non-LMI</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LMI</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64454270"/>
                  </a:ext>
                </a:extLst>
              </a:tr>
              <a:tr h="0">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183</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06174280"/>
                  </a:ext>
                </a:extLst>
              </a:tr>
              <a:tr h="0">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0</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extLst>
                  <a:ext uri="{0D108BD9-81ED-4DB2-BD59-A6C34878D82A}">
                    <a16:rowId xmlns:a16="http://schemas.microsoft.com/office/drawing/2014/main" val="4262446073"/>
                  </a:ext>
                </a:extLst>
              </a:tr>
              <a:tr h="0">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187</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2397389359"/>
                  </a:ext>
                </a:extLst>
              </a:tr>
              <a:tr h="0">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=2.194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&amp;phi=0.103 · Fisher's p=0.123</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737444"/>
                  </a:ext>
                </a:extLst>
              </a:tr>
            </a:tbl>
          </a:graphicData>
        </a:graphic>
      </p:graphicFrame>
      <p:graphicFrame>
        <p:nvGraphicFramePr>
          <p:cNvPr id="4" name="Table 3">
            <a:extLst>
              <a:ext uri="{FF2B5EF4-FFF2-40B4-BE49-F238E27FC236}">
                <a16:creationId xmlns:a16="http://schemas.microsoft.com/office/drawing/2014/main" id="{46428297-F369-2B82-96D2-234145197553}"/>
              </a:ext>
            </a:extLst>
          </p:cNvPr>
          <p:cNvGraphicFramePr>
            <a:graphicFrameLocks noGrp="1"/>
          </p:cNvGraphicFramePr>
          <p:nvPr>
            <p:extLst>
              <p:ext uri="{D42A27DB-BD31-4B8C-83A1-F6EECF244321}">
                <p14:modId xmlns:p14="http://schemas.microsoft.com/office/powerpoint/2010/main" val="2325701071"/>
              </p:ext>
            </p:extLst>
          </p:nvPr>
        </p:nvGraphicFramePr>
        <p:xfrm>
          <a:off x="1097280" y="2943474"/>
          <a:ext cx="4572000" cy="2020570"/>
        </p:xfrm>
        <a:graphic>
          <a:graphicData uri="http://schemas.openxmlformats.org/drawingml/2006/table">
            <a:tbl>
              <a:tblPr firstRow="1" firstCol="1" bandRow="1"/>
              <a:tblGrid>
                <a:gridCol w="1143000">
                  <a:extLst>
                    <a:ext uri="{9D8B030D-6E8A-4147-A177-3AD203B41FA5}">
                      <a16:colId xmlns:a16="http://schemas.microsoft.com/office/drawing/2014/main" val="2399663947"/>
                    </a:ext>
                  </a:extLst>
                </a:gridCol>
                <a:gridCol w="1430699">
                  <a:extLst>
                    <a:ext uri="{9D8B030D-6E8A-4147-A177-3AD203B41FA5}">
                      <a16:colId xmlns:a16="http://schemas.microsoft.com/office/drawing/2014/main" val="1040572135"/>
                    </a:ext>
                  </a:extLst>
                </a:gridCol>
                <a:gridCol w="855301">
                  <a:extLst>
                    <a:ext uri="{9D8B030D-6E8A-4147-A177-3AD203B41FA5}">
                      <a16:colId xmlns:a16="http://schemas.microsoft.com/office/drawing/2014/main" val="2021804810"/>
                    </a:ext>
                  </a:extLst>
                </a:gridCol>
                <a:gridCol w="1143000">
                  <a:extLst>
                    <a:ext uri="{9D8B030D-6E8A-4147-A177-3AD203B41FA5}">
                      <a16:colId xmlns:a16="http://schemas.microsoft.com/office/drawing/2014/main" val="3194768411"/>
                    </a:ext>
                  </a:extLst>
                </a:gridCol>
              </a:tblGrid>
              <a:tr h="192735">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1. Contingency table of contributions by email condition</a:t>
                      </a: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3847027"/>
                  </a:ext>
                </a:extLst>
              </a:tr>
              <a:tr h="192735">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Email Condition</a:t>
                      </a: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dirty="0">
                          <a:effectLst/>
                          <a:latin typeface="Times New Roman" panose="02020603050405020304" pitchFamily="18" charset="0"/>
                          <a:ea typeface="Times New Roman" panose="02020603050405020304" pitchFamily="18" charset="0"/>
                        </a:rPr>
                        <a:t>Total</a:t>
                      </a:r>
                      <a:endParaRPr lang="en-US" sz="1200" dirty="0">
                        <a:effectLst/>
                        <a:latin typeface="Times New Roman" panose="02020603050405020304" pitchFamily="18" charset="0"/>
                        <a:ea typeface="PMingLiU" panose="02020500000000000000" pitchFamily="18" charset="-120"/>
                      </a:endParaRPr>
                    </a:p>
                  </a:txBody>
                  <a:tcPr marL="9525" marR="9525" marT="9525" marB="9525"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354831"/>
                  </a:ext>
                </a:extLst>
              </a:tr>
              <a:tr h="310266">
                <a:tc vMerge="1">
                  <a:txBody>
                    <a:bodyPr/>
                    <a:lstStyle/>
                    <a:p>
                      <a:endParaRPr lang="en-US"/>
                    </a:p>
                  </a:txBody>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Recommendation</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Control</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66707051"/>
                  </a:ext>
                </a:extLst>
              </a:tr>
              <a:tr h="311528">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209</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156</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03698015"/>
                  </a:ext>
                </a:extLst>
              </a:tr>
              <a:tr h="311528">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a:noFill/>
                    </a:lnB>
                    <a:noFill/>
                  </a:tcPr>
                </a:tc>
                <a:extLst>
                  <a:ext uri="{0D108BD9-81ED-4DB2-BD59-A6C34878D82A}">
                    <a16:rowId xmlns:a16="http://schemas.microsoft.com/office/drawing/2014/main" val="2228674599"/>
                  </a:ext>
                </a:extLst>
              </a:tr>
              <a:tr h="311528">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211</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158</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382419743"/>
                  </a:ext>
                </a:extLst>
              </a:tr>
              <a:tr h="296982">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=0.000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&amp;phi=0.015 · Fisher's p=1.000</a:t>
                      </a:r>
                      <a:endParaRPr lang="en-US" sz="1200" dirty="0">
                        <a:effectLst/>
                        <a:latin typeface="Times New Roman" panose="02020603050405020304" pitchFamily="18" charset="0"/>
                        <a:ea typeface="PMingLiU" panose="02020500000000000000" pitchFamily="18" charset="-120"/>
                      </a:endParaRPr>
                    </a:p>
                  </a:txBody>
                  <a:tcPr marL="71755" marR="71755" marT="71755" marB="71755"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270893"/>
                  </a:ext>
                </a:extLst>
              </a:tr>
            </a:tbl>
          </a:graphicData>
        </a:graphic>
      </p:graphicFrame>
    </p:spTree>
    <p:extLst>
      <p:ext uri="{BB962C8B-B14F-4D97-AF65-F5344CB8AC3E}">
        <p14:creationId xmlns:p14="http://schemas.microsoft.com/office/powerpoint/2010/main" val="23507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3890521289"/>
              </p:ext>
            </p:extLst>
          </p:nvPr>
        </p:nvGraphicFramePr>
        <p:xfrm>
          <a:off x="1097280"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3642484"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rgbClr val="19398A"/>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rgbClr val="19398A"/>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rgbClr val="19398A"/>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1915312"/>
            <a:ext cx="10429415" cy="4104264"/>
          </a:xfrm>
        </p:spPr>
        <p:txBody>
          <a:bodyPr>
            <a:normAutofit/>
          </a:bodyPr>
          <a:lstStyle/>
          <a:p>
            <a:r>
              <a:rPr lang="en-US" dirty="0">
                <a:latin typeface="Avenir Next LT Pro Light" panose="020B0304020202020204" pitchFamily="34" charset="0"/>
              </a:rPr>
              <a:t>After the marketing campaign, about 1 in 4 federal workers (who received emails) increased their contributions—more than twice the rate of those who received no email. They could potentially recoup a median employer match of over $300 per employee.</a:t>
            </a:r>
          </a:p>
        </p:txBody>
      </p:sp>
      <p:grpSp>
        <p:nvGrpSpPr>
          <p:cNvPr id="15" name="Group 14">
            <a:extLst>
              <a:ext uri="{FF2B5EF4-FFF2-40B4-BE49-F238E27FC236}">
                <a16:creationId xmlns:a16="http://schemas.microsoft.com/office/drawing/2014/main" id="{C2FE1C64-52C8-A4A2-16CE-DD28160BF710}"/>
              </a:ext>
            </a:extLst>
          </p:cNvPr>
          <p:cNvGrpSpPr>
            <a:grpSpLocks noChangeAspect="1"/>
          </p:cNvGrpSpPr>
          <p:nvPr/>
        </p:nvGrpSpPr>
        <p:grpSpPr>
          <a:xfrm>
            <a:off x="7276429" y="2609099"/>
            <a:ext cx="5423610" cy="3830384"/>
            <a:chOff x="7419023" y="2992986"/>
            <a:chExt cx="4657725" cy="3289486"/>
          </a:xfrm>
        </p:grpSpPr>
        <p:graphicFrame>
          <p:nvGraphicFramePr>
            <p:cNvPr id="13" name="Chart 12">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3931515609"/>
                </p:ext>
              </p:extLst>
            </p:nvPr>
          </p:nvGraphicFramePr>
          <p:xfrm>
            <a:off x="7419023" y="2992986"/>
            <a:ext cx="4657725"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458201" y="5862542"/>
              <a:ext cx="2579369" cy="419930"/>
            </a:xfrm>
            <a:prstGeom prst="rect">
              <a:avLst/>
            </a:prstGeom>
            <a:noFill/>
          </p:spPr>
          <p:txBody>
            <a:bodyPr wrap="square" rtlCol="0">
              <a:spAutoFit/>
            </a:bodyPr>
            <a:lstStyle/>
            <a:p>
              <a:pPr algn="ctr"/>
              <a:r>
                <a:rPr lang="en-US" sz="1200" dirty="0">
                  <a:latin typeface="Avenir Next LT Pro Light" panose="020B0304020202020204" pitchFamily="34" charset="0"/>
                </a:rPr>
                <a:t>Peer Comparison Email </a:t>
              </a:r>
              <a:br>
                <a:rPr lang="en-US" sz="1200" dirty="0">
                  <a:latin typeface="Avenir Next LT Pro Light" panose="020B0304020202020204" pitchFamily="34" charset="0"/>
                </a:rPr>
              </a:br>
              <a:r>
                <a:rPr lang="en-US" sz="1200" dirty="0">
                  <a:latin typeface="Avenir Next LT Pro Light" panose="020B0304020202020204" pitchFamily="34" charset="0"/>
                </a:rPr>
                <a:t>vs. no email</a:t>
              </a:r>
            </a:p>
          </p:txBody>
        </p:sp>
      </p:gr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14" name="Group 13">
            <a:extLst>
              <a:ext uri="{FF2B5EF4-FFF2-40B4-BE49-F238E27FC236}">
                <a16:creationId xmlns:a16="http://schemas.microsoft.com/office/drawing/2014/main" id="{D60C177D-0677-B778-D276-2B23DF80EF8F}"/>
              </a:ext>
            </a:extLst>
          </p:cNvPr>
          <p:cNvGrpSpPr>
            <a:grpSpLocks noChangeAspect="1"/>
          </p:cNvGrpSpPr>
          <p:nvPr/>
        </p:nvGrpSpPr>
        <p:grpSpPr>
          <a:xfrm>
            <a:off x="4606808" y="2787051"/>
            <a:ext cx="5657758" cy="3597985"/>
            <a:chOff x="2444114" y="3350174"/>
            <a:chExt cx="4572000" cy="2907510"/>
          </a:xfrm>
        </p:grpSpPr>
        <p:graphicFrame>
          <p:nvGraphicFramePr>
            <p:cNvPr id="11" name="Chart 10">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395854572"/>
                </p:ext>
              </p:extLst>
            </p:nvPr>
          </p:nvGraphicFramePr>
          <p:xfrm>
            <a:off x="2444114" y="33501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3484675" y="5862542"/>
              <a:ext cx="2208202" cy="395142"/>
            </a:xfrm>
            <a:prstGeom prst="rect">
              <a:avLst/>
            </a:prstGeom>
            <a:noFill/>
          </p:spPr>
          <p:txBody>
            <a:bodyPr wrap="square" rtlCol="0">
              <a:spAutoFit/>
            </a:bodyPr>
            <a:lstStyle/>
            <a:p>
              <a:pPr algn="ctr"/>
              <a:r>
                <a:rPr lang="en-US" sz="1200" dirty="0">
                  <a:latin typeface="Avenir Next LT Pro Light" panose="020B0304020202020204" pitchFamily="34" charset="0"/>
                </a:rPr>
                <a:t>Personalized Email </a:t>
              </a:r>
            </a:p>
            <a:p>
              <a:pPr algn="ctr"/>
              <a:r>
                <a:rPr lang="en-US" sz="1200" dirty="0">
                  <a:latin typeface="Avenir Next LT Pro Light" panose="020B0304020202020204" pitchFamily="34" charset="0"/>
                </a:rPr>
                <a:t>vs. no email</a:t>
              </a:r>
            </a:p>
          </p:txBody>
        </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176371337"/>
              </p:ext>
            </p:extLst>
          </p:nvPr>
        </p:nvGraphicFramePr>
        <p:xfrm>
          <a:off x="1096963"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AFFCFD-F215-3CF8-ACDA-74E9018CE58E}"/>
              </a:ext>
            </a:extLst>
          </p:cNvPr>
          <p:cNvSpPr>
            <a:spLocks noGrp="1"/>
          </p:cNvSpPr>
          <p:nvPr>
            <p:ph type="title"/>
          </p:nvPr>
        </p:nvSpPr>
        <p:spPr>
          <a:xfrm>
            <a:off x="548640" y="286603"/>
            <a:ext cx="11094720" cy="1450757"/>
          </a:xfrm>
        </p:spPr>
        <p:txBody>
          <a:bodyPr>
            <a:normAutofit fontScale="90000"/>
          </a:bodyPr>
          <a:lstStyle/>
          <a:p>
            <a:r>
              <a:rPr lang="en-US" dirty="0"/>
              <a:t>Are employees receiving a recommendation email more likely to increase contributions?</a:t>
            </a:r>
          </a:p>
        </p:txBody>
      </p:sp>
      <p:pic>
        <p:nvPicPr>
          <p:cNvPr id="9" name="Picture 8" descr="A diagram of a number of information&#10;&#10;AI-generated content may be incorrect.">
            <a:extLst>
              <a:ext uri="{FF2B5EF4-FFF2-40B4-BE49-F238E27FC236}">
                <a16:creationId xmlns:a16="http://schemas.microsoft.com/office/drawing/2014/main" id="{16DBC458-A5A5-DECF-C13A-5171DAFD3887}"/>
              </a:ext>
            </a:extLst>
          </p:cNvPr>
          <p:cNvPicPr>
            <a:picLocks noChangeAspect="1"/>
          </p:cNvPicPr>
          <p:nvPr/>
        </p:nvPicPr>
        <p:blipFill>
          <a:blip r:embed="rId3"/>
          <a:stretch>
            <a:fillRect/>
          </a:stretch>
        </p:blipFill>
        <p:spPr>
          <a:xfrm>
            <a:off x="1066800" y="1884250"/>
            <a:ext cx="10058400" cy="4470400"/>
          </a:xfrm>
          <a:prstGeom prst="rect">
            <a:avLst/>
          </a:prstGeom>
        </p:spPr>
      </p:pic>
    </p:spTree>
    <p:extLst>
      <p:ext uri="{BB962C8B-B14F-4D97-AF65-F5344CB8AC3E}">
        <p14:creationId xmlns:p14="http://schemas.microsoft.com/office/powerpoint/2010/main" val="411433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4606-E154-A830-3395-577AC60E93E8}"/>
              </a:ext>
            </a:extLst>
          </p:cNvPr>
          <p:cNvSpPr>
            <a:spLocks noGrp="1"/>
          </p:cNvSpPr>
          <p:nvPr>
            <p:ph type="title"/>
          </p:nvPr>
        </p:nvSpPr>
        <p:spPr>
          <a:xfrm>
            <a:off x="420820" y="286603"/>
            <a:ext cx="11350360" cy="1450757"/>
          </a:xfrm>
        </p:spPr>
        <p:txBody>
          <a:bodyPr>
            <a:normAutofit fontScale="90000"/>
          </a:bodyPr>
          <a:lstStyle/>
          <a:p>
            <a:pPr algn="ctr"/>
            <a:r>
              <a:rPr lang="en-US" dirty="0"/>
              <a:t>Sample of 369 employees was evenly split, but almost everyone increased contributions.</a:t>
            </a:r>
          </a:p>
        </p:txBody>
      </p:sp>
      <p:grpSp>
        <p:nvGrpSpPr>
          <p:cNvPr id="19" name="Group 18">
            <a:extLst>
              <a:ext uri="{FF2B5EF4-FFF2-40B4-BE49-F238E27FC236}">
                <a16:creationId xmlns:a16="http://schemas.microsoft.com/office/drawing/2014/main" id="{EAA1DFF2-2A43-A178-E543-975C689A6AAB}"/>
              </a:ext>
            </a:extLst>
          </p:cNvPr>
          <p:cNvGrpSpPr/>
          <p:nvPr/>
        </p:nvGrpSpPr>
        <p:grpSpPr>
          <a:xfrm>
            <a:off x="91693" y="2911106"/>
            <a:ext cx="4384808" cy="2437849"/>
            <a:chOff x="4124491" y="1419129"/>
            <a:chExt cx="4572000" cy="2769832"/>
          </a:xfrm>
        </p:grpSpPr>
        <p:graphicFrame>
          <p:nvGraphicFramePr>
            <p:cNvPr id="7" name="Diagram 6">
              <a:extLst>
                <a:ext uri="{FF2B5EF4-FFF2-40B4-BE49-F238E27FC236}">
                  <a16:creationId xmlns:a16="http://schemas.microsoft.com/office/drawing/2014/main" id="{D974E58B-860F-53D1-6EC9-7EEF299D6624}"/>
                </a:ext>
              </a:extLst>
            </p:cNvPr>
            <p:cNvGraphicFramePr/>
            <p:nvPr>
              <p:extLst>
                <p:ext uri="{D42A27DB-BD31-4B8C-83A1-F6EECF244321}">
                  <p14:modId xmlns:p14="http://schemas.microsoft.com/office/powerpoint/2010/main" val="1281404929"/>
                </p:ext>
              </p:extLst>
            </p:nvPr>
          </p:nvGraphicFramePr>
          <p:xfrm>
            <a:off x="4124491" y="1419129"/>
            <a:ext cx="4572000" cy="2241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DB01374-4EED-1E93-3FCC-4CB7028BDF34}"/>
                </a:ext>
              </a:extLst>
            </p:cNvPr>
            <p:cNvSpPr txBox="1"/>
            <p:nvPr/>
          </p:nvSpPr>
          <p:spPr>
            <a:xfrm>
              <a:off x="6018512" y="3629458"/>
              <a:ext cx="812654" cy="559503"/>
            </a:xfrm>
            <a:prstGeom prst="rect">
              <a:avLst/>
            </a:prstGeom>
            <a:noFill/>
          </p:spPr>
          <p:txBody>
            <a:bodyPr wrap="none" rtlCol="0">
              <a:spAutoFit/>
            </a:bodyPr>
            <a:lstStyle/>
            <a:p>
              <a:pPr algn="ctr"/>
              <a:r>
                <a:rPr lang="en-US" sz="1300" dirty="0"/>
                <a:t>Both</a:t>
              </a:r>
              <a:br>
                <a:rPr lang="en-US" sz="1300" dirty="0"/>
              </a:br>
              <a:r>
                <a:rPr lang="en-US" sz="1300" dirty="0"/>
                <a:t>(n=369)</a:t>
              </a:r>
            </a:p>
          </p:txBody>
        </p:sp>
      </p:grpSp>
      <p:cxnSp>
        <p:nvCxnSpPr>
          <p:cNvPr id="10" name="Straight Connector 9">
            <a:extLst>
              <a:ext uri="{FF2B5EF4-FFF2-40B4-BE49-F238E27FC236}">
                <a16:creationId xmlns:a16="http://schemas.microsoft.com/office/drawing/2014/main" id="{37177DE1-3088-3C79-6B2A-6A229BB07A6D}"/>
              </a:ext>
            </a:extLst>
          </p:cNvPr>
          <p:cNvCxnSpPr>
            <a:cxnSpLocks/>
            <a:endCxn id="8" idx="0"/>
          </p:cNvCxnSpPr>
          <p:nvPr/>
        </p:nvCxnSpPr>
        <p:spPr>
          <a:xfrm>
            <a:off x="2297857" y="4130030"/>
            <a:ext cx="1" cy="726482"/>
          </a:xfrm>
          <a:prstGeom prst="line">
            <a:avLst/>
          </a:prstGeom>
        </p:spPr>
        <p:style>
          <a:lnRef idx="1">
            <a:schemeClr val="dk1"/>
          </a:lnRef>
          <a:fillRef idx="0">
            <a:schemeClr val="dk1"/>
          </a:fillRef>
          <a:effectRef idx="0">
            <a:schemeClr val="dk1"/>
          </a:effectRef>
          <a:fontRef idx="minor">
            <a:schemeClr val="tx1"/>
          </a:fontRef>
        </p:style>
      </p:cxnSp>
      <p:sp>
        <p:nvSpPr>
          <p:cNvPr id="26" name="Left Brace 25">
            <a:extLst>
              <a:ext uri="{FF2B5EF4-FFF2-40B4-BE49-F238E27FC236}">
                <a16:creationId xmlns:a16="http://schemas.microsoft.com/office/drawing/2014/main" id="{22079885-C884-2AB5-EB37-123B727F0DA6}"/>
              </a:ext>
            </a:extLst>
          </p:cNvPr>
          <p:cNvSpPr/>
          <p:nvPr/>
        </p:nvSpPr>
        <p:spPr>
          <a:xfrm>
            <a:off x="4202486" y="2070340"/>
            <a:ext cx="365708" cy="4119380"/>
          </a:xfrm>
          <a:prstGeom prst="leftBrace">
            <a:avLst>
              <a:gd name="adj1" fmla="val 4969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1DE63F83-1AAD-433E-FEAD-39C429155125}"/>
              </a:ext>
            </a:extLst>
          </p:cNvPr>
          <p:cNvGrpSpPr/>
          <p:nvPr/>
        </p:nvGrpSpPr>
        <p:grpSpPr>
          <a:xfrm>
            <a:off x="9315596" y="2911158"/>
            <a:ext cx="2324969" cy="2437130"/>
            <a:chOff x="9315596" y="3014960"/>
            <a:chExt cx="2324969" cy="2437130"/>
          </a:xfrm>
        </p:grpSpPr>
        <p:sp>
          <p:nvSpPr>
            <p:cNvPr id="21" name="TextBox 20">
              <a:extLst>
                <a:ext uri="{FF2B5EF4-FFF2-40B4-BE49-F238E27FC236}">
                  <a16:creationId xmlns:a16="http://schemas.microsoft.com/office/drawing/2014/main" id="{1C67263A-6B45-7D78-A30D-B6F6E7324F83}"/>
                </a:ext>
              </a:extLst>
            </p:cNvPr>
            <p:cNvSpPr txBox="1"/>
            <p:nvPr/>
          </p:nvSpPr>
          <p:spPr>
            <a:xfrm>
              <a:off x="9315596" y="3014960"/>
              <a:ext cx="2324969" cy="523220"/>
            </a:xfrm>
            <a:prstGeom prst="rect">
              <a:avLst/>
            </a:prstGeom>
            <a:noFill/>
          </p:spPr>
          <p:txBody>
            <a:bodyPr wrap="square" rtlCol="0">
              <a:spAutoFit/>
            </a:bodyPr>
            <a:lstStyle/>
            <a:p>
              <a:pPr algn="ctr"/>
              <a:r>
                <a:rPr lang="en-US" sz="1400" dirty="0"/>
                <a:t>367 out of 371 employees</a:t>
              </a:r>
              <a:br>
                <a:rPr lang="en-US" sz="1400" dirty="0"/>
              </a:br>
              <a:r>
                <a:rPr lang="en-US" sz="1400" dirty="0"/>
                <a:t>increased contributions.</a:t>
              </a:r>
            </a:p>
          </p:txBody>
        </p:sp>
        <p:graphicFrame>
          <p:nvGraphicFramePr>
            <p:cNvPr id="3" name="Object 2">
              <a:extLst>
                <a:ext uri="{FF2B5EF4-FFF2-40B4-BE49-F238E27FC236}">
                  <a16:creationId xmlns:a16="http://schemas.microsoft.com/office/drawing/2014/main" id="{83D1A0E0-DE43-E6FB-8578-28B12518F7F9}"/>
                </a:ext>
              </a:extLst>
            </p:cNvPr>
            <p:cNvGraphicFramePr>
              <a:graphicFrameLocks noChangeAspect="1"/>
            </p:cNvGraphicFramePr>
            <p:nvPr>
              <p:extLst>
                <p:ext uri="{D42A27DB-BD31-4B8C-83A1-F6EECF244321}">
                  <p14:modId xmlns:p14="http://schemas.microsoft.com/office/powerpoint/2010/main" val="1035262537"/>
                </p:ext>
              </p:extLst>
            </p:nvPr>
          </p:nvGraphicFramePr>
          <p:xfrm>
            <a:off x="9472613" y="3537565"/>
            <a:ext cx="2009775" cy="1914525"/>
          </p:xfrm>
          <a:graphic>
            <a:graphicData uri="http://schemas.openxmlformats.org/presentationml/2006/ole">
              <mc:AlternateContent xmlns:mc="http://schemas.openxmlformats.org/markup-compatibility/2006">
                <mc:Choice xmlns:v="urn:schemas-microsoft-com:vml" Requires="v">
                  <p:oleObj name="Worksheet" r:id="rId8" imgW="2009915" imgH="1914525" progId="Excel.Sheet.12">
                    <p:embed/>
                  </p:oleObj>
                </mc:Choice>
                <mc:Fallback>
                  <p:oleObj name="Worksheet" r:id="rId8" imgW="2009915" imgH="1914525" progId="Excel.Sheet.12">
                    <p:embed/>
                    <p:pic>
                      <p:nvPicPr>
                        <p:cNvPr id="0" name=""/>
                        <p:cNvPicPr/>
                        <p:nvPr/>
                      </p:nvPicPr>
                      <p:blipFill>
                        <a:blip r:embed="rId9"/>
                        <a:stretch>
                          <a:fillRect/>
                        </a:stretch>
                      </p:blipFill>
                      <p:spPr>
                        <a:xfrm>
                          <a:off x="9472613" y="3537565"/>
                          <a:ext cx="2009775" cy="1914525"/>
                        </a:xfrm>
                        <a:prstGeom prst="rect">
                          <a:avLst/>
                        </a:prstGeom>
                      </p:spPr>
                    </p:pic>
                  </p:oleObj>
                </mc:Fallback>
              </mc:AlternateContent>
            </a:graphicData>
          </a:graphic>
        </p:graphicFrame>
      </p:grpSp>
      <p:grpSp>
        <p:nvGrpSpPr>
          <p:cNvPr id="12" name="Group 11">
            <a:extLst>
              <a:ext uri="{FF2B5EF4-FFF2-40B4-BE49-F238E27FC236}">
                <a16:creationId xmlns:a16="http://schemas.microsoft.com/office/drawing/2014/main" id="{8EC20AE3-EF3C-9A67-111A-895108A71159}"/>
              </a:ext>
            </a:extLst>
          </p:cNvPr>
          <p:cNvGrpSpPr/>
          <p:nvPr/>
        </p:nvGrpSpPr>
        <p:grpSpPr>
          <a:xfrm>
            <a:off x="4568194" y="2221976"/>
            <a:ext cx="4904999" cy="3816108"/>
            <a:chOff x="4568194" y="2207685"/>
            <a:chExt cx="4904999" cy="3816108"/>
          </a:xfrm>
        </p:grpSpPr>
        <p:graphicFrame>
          <p:nvGraphicFramePr>
            <p:cNvPr id="9" name="Chart 8">
              <a:extLst>
                <a:ext uri="{FF2B5EF4-FFF2-40B4-BE49-F238E27FC236}">
                  <a16:creationId xmlns:a16="http://schemas.microsoft.com/office/drawing/2014/main" id="{80451A1A-E58E-D43E-C84B-EEABB0EE0338}"/>
                </a:ext>
              </a:extLst>
            </p:cNvPr>
            <p:cNvGraphicFramePr>
              <a:graphicFrameLocks/>
            </p:cNvGraphicFramePr>
            <p:nvPr>
              <p:extLst>
                <p:ext uri="{D42A27DB-BD31-4B8C-83A1-F6EECF244321}">
                  <p14:modId xmlns:p14="http://schemas.microsoft.com/office/powerpoint/2010/main" val="913970501"/>
                </p:ext>
              </p:extLst>
            </p:nvPr>
          </p:nvGraphicFramePr>
          <p:xfrm>
            <a:off x="4568195" y="2207685"/>
            <a:ext cx="4904998" cy="133049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 name="Chart 10">
              <a:extLst>
                <a:ext uri="{FF2B5EF4-FFF2-40B4-BE49-F238E27FC236}">
                  <a16:creationId xmlns:a16="http://schemas.microsoft.com/office/drawing/2014/main" id="{519B2EBD-17F0-D67D-BAFD-527B44AC2154}"/>
                </a:ext>
              </a:extLst>
            </p:cNvPr>
            <p:cNvGraphicFramePr>
              <a:graphicFrameLocks/>
            </p:cNvGraphicFramePr>
            <p:nvPr>
              <p:extLst>
                <p:ext uri="{D42A27DB-BD31-4B8C-83A1-F6EECF244321}">
                  <p14:modId xmlns:p14="http://schemas.microsoft.com/office/powerpoint/2010/main" val="3234265908"/>
                </p:ext>
              </p:extLst>
            </p:nvPr>
          </p:nvGraphicFramePr>
          <p:xfrm>
            <a:off x="4568194" y="3310359"/>
            <a:ext cx="4565764" cy="2713434"/>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748284032"/>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887178-918B-41B5-90B5-AF84E76A422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2453</TotalTime>
  <Words>1990</Words>
  <Application>Microsoft Office PowerPoint</Application>
  <PresentationFormat>Widescreen</PresentationFormat>
  <Paragraphs>182</Paragraphs>
  <Slides>14</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Aptos</vt:lpstr>
      <vt:lpstr>Arial</vt:lpstr>
      <vt:lpstr>Avenir Next LT Pro Demi</vt:lpstr>
      <vt:lpstr>Avenir Next LT Pro Light</vt:lpstr>
      <vt:lpstr>Calibri</vt:lpstr>
      <vt:lpstr>Courier New</vt:lpstr>
      <vt:lpstr>Times New Roman</vt:lpstr>
      <vt:lpstr>RetrospectVTI</vt:lpstr>
      <vt:lpstr>Microsoft Excel Worksheet</vt:lpstr>
      <vt:lpstr>The FOMO Fund: How the fear of missing out affects retirement contributions</vt:lpstr>
      <vt:lpstr>Why increase employee contributions?</vt:lpstr>
      <vt:lpstr>The power of  peer influence</vt:lpstr>
      <vt:lpstr>Could emails inspire federal workers to increase retirement contributions?</vt:lpstr>
      <vt:lpstr>Emails inspire new enrollees to increase TSP contributions.</vt:lpstr>
      <vt:lpstr>What can we learn from this for our project?</vt:lpstr>
      <vt:lpstr>The experiment</vt:lpstr>
      <vt:lpstr>Are employees receiving a recommendation email more likely to increase contributions?</vt:lpstr>
      <vt:lpstr>Sample of 369 employees was evenly split, but almost everyone increased contributions.</vt:lpstr>
      <vt:lpstr>Emails prompted workers to increase their contributions. </vt:lpstr>
      <vt:lpstr>Automation in the retirement program could reduce barriers to entry.</vt:lpstr>
      <vt:lpstr>What else might we learn?</vt:lpstr>
      <vt:lpstr>Thank you</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16</cp:revision>
  <dcterms:created xsi:type="dcterms:W3CDTF">2025-06-30T19:40:34Z</dcterms:created>
  <dcterms:modified xsi:type="dcterms:W3CDTF">2025-07-07T23:38:35Z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